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316" r:id="rId6"/>
    <p:sldId id="323" r:id="rId7"/>
    <p:sldId id="260" r:id="rId8"/>
    <p:sldId id="262" r:id="rId9"/>
    <p:sldId id="261" r:id="rId10"/>
    <p:sldId id="265" r:id="rId11"/>
    <p:sldId id="266" r:id="rId12"/>
    <p:sldId id="264" r:id="rId13"/>
    <p:sldId id="269" r:id="rId14"/>
    <p:sldId id="318" r:id="rId15"/>
    <p:sldId id="270" r:id="rId16"/>
    <p:sldId id="275" r:id="rId17"/>
    <p:sldId id="279" r:id="rId18"/>
    <p:sldId id="319" r:id="rId19"/>
    <p:sldId id="286" r:id="rId20"/>
    <p:sldId id="300" r:id="rId21"/>
    <p:sldId id="321" r:id="rId22"/>
    <p:sldId id="320" r:id="rId23"/>
    <p:sldId id="322" r:id="rId24"/>
    <p:sldId id="302" r:id="rId25"/>
    <p:sldId id="292" r:id="rId26"/>
    <p:sldId id="293" r:id="rId27"/>
    <p:sldId id="294" r:id="rId28"/>
    <p:sldId id="295" r:id="rId29"/>
    <p:sldId id="296" r:id="rId30"/>
    <p:sldId id="297" r:id="rId31"/>
    <p:sldId id="298" r:id="rId32"/>
    <p:sldId id="299" r:id="rId33"/>
    <p:sldId id="310" r:id="rId34"/>
    <p:sldId id="311" r:id="rId35"/>
    <p:sldId id="314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18B690-D48C-494A-9757-FB092963AA73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F31E9F4-3887-48A4-9978-A2A17D0913EF}">
      <dgm:prSet phldrT="[Texto]"/>
      <dgm:spPr/>
      <dgm:t>
        <a:bodyPr/>
        <a:lstStyle/>
        <a:p>
          <a:r>
            <a:rPr lang="es-ES" b="1" dirty="0" smtClean="0"/>
            <a:t>Enfermedad </a:t>
          </a:r>
          <a:r>
            <a:rPr lang="es-ES" b="1" dirty="0" err="1" smtClean="0"/>
            <a:t>metastásica</a:t>
          </a:r>
          <a:endParaRPr lang="es-ES" b="1" dirty="0" smtClean="0"/>
        </a:p>
        <a:p>
          <a:r>
            <a:rPr lang="es-ES" dirty="0" smtClean="0"/>
            <a:t>1º ESTRATIFICAR EL PRONÓSTICO</a:t>
          </a:r>
          <a:endParaRPr lang="es-ES" dirty="0"/>
        </a:p>
      </dgm:t>
    </dgm:pt>
    <dgm:pt modelId="{6892F6BD-0788-4A8B-9346-A39D721C885D}" type="parTrans" cxnId="{79001B69-966C-4A2A-90DE-383B340F72B3}">
      <dgm:prSet/>
      <dgm:spPr/>
      <dgm:t>
        <a:bodyPr/>
        <a:lstStyle/>
        <a:p>
          <a:endParaRPr lang="es-ES"/>
        </a:p>
      </dgm:t>
    </dgm:pt>
    <dgm:pt modelId="{83B329D6-A654-43CE-B307-D49E36DE0E42}" type="sibTrans" cxnId="{79001B69-966C-4A2A-90DE-383B340F72B3}">
      <dgm:prSet/>
      <dgm:spPr/>
      <dgm:t>
        <a:bodyPr/>
        <a:lstStyle/>
        <a:p>
          <a:endParaRPr lang="es-ES"/>
        </a:p>
      </dgm:t>
    </dgm:pt>
    <dgm:pt modelId="{DA01EDC6-7BE6-4FB7-9D74-D22DA928C7D1}">
      <dgm:prSet phldrT="[Texto]"/>
      <dgm:spPr/>
      <dgm:t>
        <a:bodyPr/>
        <a:lstStyle/>
        <a:p>
          <a:r>
            <a:rPr lang="es-ES" dirty="0" smtClean="0"/>
            <a:t>Terapia dirigida</a:t>
          </a:r>
          <a:endParaRPr lang="es-ES" dirty="0"/>
        </a:p>
      </dgm:t>
    </dgm:pt>
    <dgm:pt modelId="{69F052B6-11EA-4177-B6D3-92A007EDC05F}" type="parTrans" cxnId="{E9E78EA5-7FE8-4F83-AA24-4095E5C6DD6C}">
      <dgm:prSet/>
      <dgm:spPr/>
      <dgm:t>
        <a:bodyPr/>
        <a:lstStyle/>
        <a:p>
          <a:endParaRPr lang="es-ES"/>
        </a:p>
      </dgm:t>
    </dgm:pt>
    <dgm:pt modelId="{CBD17D31-A571-42F9-A3AE-37328C2F2446}" type="sibTrans" cxnId="{E9E78EA5-7FE8-4F83-AA24-4095E5C6DD6C}">
      <dgm:prSet/>
      <dgm:spPr/>
      <dgm:t>
        <a:bodyPr/>
        <a:lstStyle/>
        <a:p>
          <a:endParaRPr lang="es-ES"/>
        </a:p>
      </dgm:t>
    </dgm:pt>
    <dgm:pt modelId="{4FB00780-C679-4B4D-8D1C-5C059710A548}">
      <dgm:prSet phldrT="[Texto]"/>
      <dgm:spPr/>
      <dgm:t>
        <a:bodyPr/>
        <a:lstStyle/>
        <a:p>
          <a:r>
            <a:rPr lang="es-ES" dirty="0" smtClean="0"/>
            <a:t>Inmunoterapia</a:t>
          </a:r>
          <a:endParaRPr lang="es-ES" dirty="0"/>
        </a:p>
      </dgm:t>
    </dgm:pt>
    <dgm:pt modelId="{B00B48F8-AADE-41D0-A4EB-294581981B80}" type="parTrans" cxnId="{3EEE32EB-1F84-4771-832A-D5C8890E31AF}">
      <dgm:prSet/>
      <dgm:spPr/>
      <dgm:t>
        <a:bodyPr/>
        <a:lstStyle/>
        <a:p>
          <a:endParaRPr lang="es-ES"/>
        </a:p>
      </dgm:t>
    </dgm:pt>
    <dgm:pt modelId="{51C02240-95E8-4A79-9BDE-D49189F9D1EB}" type="sibTrans" cxnId="{3EEE32EB-1F84-4771-832A-D5C8890E31AF}">
      <dgm:prSet/>
      <dgm:spPr/>
      <dgm:t>
        <a:bodyPr/>
        <a:lstStyle/>
        <a:p>
          <a:endParaRPr lang="es-ES"/>
        </a:p>
      </dgm:t>
    </dgm:pt>
    <dgm:pt modelId="{AB3D6ACB-49A9-4F00-952F-619411811BC4}">
      <dgm:prSet phldrT="[Texto]"/>
      <dgm:spPr/>
      <dgm:t>
        <a:bodyPr/>
        <a:lstStyle/>
        <a:p>
          <a:r>
            <a:rPr lang="es-ES" dirty="0" smtClean="0"/>
            <a:t>Radioterapia paliativa</a:t>
          </a:r>
          <a:endParaRPr lang="es-ES" dirty="0"/>
        </a:p>
      </dgm:t>
    </dgm:pt>
    <dgm:pt modelId="{709CE1DE-6B37-4939-BA05-E9E884C94020}" type="parTrans" cxnId="{543ADD7E-4EF1-44AC-8574-455F2E625520}">
      <dgm:prSet/>
      <dgm:spPr/>
      <dgm:t>
        <a:bodyPr/>
        <a:lstStyle/>
        <a:p>
          <a:endParaRPr lang="es-ES"/>
        </a:p>
      </dgm:t>
    </dgm:pt>
    <dgm:pt modelId="{2B6A71FC-447E-45FB-8C78-E4BFBDABDE5B}" type="sibTrans" cxnId="{543ADD7E-4EF1-44AC-8574-455F2E625520}">
      <dgm:prSet/>
      <dgm:spPr/>
      <dgm:t>
        <a:bodyPr/>
        <a:lstStyle/>
        <a:p>
          <a:endParaRPr lang="es-ES"/>
        </a:p>
      </dgm:t>
    </dgm:pt>
    <dgm:pt modelId="{54C4D2E8-FF7B-4815-9564-9B05C83EBDC5}">
      <dgm:prSet phldrT="[Texto]"/>
      <dgm:spPr/>
      <dgm:t>
        <a:bodyPr/>
        <a:lstStyle/>
        <a:p>
          <a:r>
            <a:rPr lang="es-ES" dirty="0" smtClean="0"/>
            <a:t>Nefrectomía </a:t>
          </a:r>
          <a:r>
            <a:rPr lang="es-ES" dirty="0" err="1" smtClean="0"/>
            <a:t>citorreductora</a:t>
          </a:r>
          <a:endParaRPr lang="es-ES" dirty="0"/>
        </a:p>
      </dgm:t>
    </dgm:pt>
    <dgm:pt modelId="{16EDCB98-6E8C-4BE8-9FFE-4640BA6BBEE6}" type="parTrans" cxnId="{4163F2B5-7F1C-41A0-B8DC-410FC93B0557}">
      <dgm:prSet/>
      <dgm:spPr/>
      <dgm:t>
        <a:bodyPr/>
        <a:lstStyle/>
        <a:p>
          <a:endParaRPr lang="es-ES"/>
        </a:p>
      </dgm:t>
    </dgm:pt>
    <dgm:pt modelId="{E105112E-C562-4BB9-8BF6-7067EBF04EAA}" type="sibTrans" cxnId="{4163F2B5-7F1C-41A0-B8DC-410FC93B0557}">
      <dgm:prSet/>
      <dgm:spPr/>
      <dgm:t>
        <a:bodyPr/>
        <a:lstStyle/>
        <a:p>
          <a:endParaRPr lang="es-ES"/>
        </a:p>
      </dgm:t>
    </dgm:pt>
    <dgm:pt modelId="{86E34A3A-7924-44F2-A7BD-57E39876DAFD}">
      <dgm:prSet phldrT="[Texto]"/>
      <dgm:spPr/>
      <dgm:t>
        <a:bodyPr/>
        <a:lstStyle/>
        <a:p>
          <a:r>
            <a:rPr lang="es-ES" dirty="0" err="1" smtClean="0"/>
            <a:t>Metastasectomías</a:t>
          </a:r>
          <a:endParaRPr lang="es-ES" dirty="0"/>
        </a:p>
      </dgm:t>
    </dgm:pt>
    <dgm:pt modelId="{E000744E-5838-4F3D-BE6F-CC9C6628FEC1}" type="parTrans" cxnId="{B3658E98-CA53-4057-B6A3-2969A8B08D20}">
      <dgm:prSet/>
      <dgm:spPr/>
      <dgm:t>
        <a:bodyPr/>
        <a:lstStyle/>
        <a:p>
          <a:endParaRPr lang="es-ES"/>
        </a:p>
      </dgm:t>
    </dgm:pt>
    <dgm:pt modelId="{49E76F74-F10A-43D0-B27E-53B5E785952E}" type="sibTrans" cxnId="{B3658E98-CA53-4057-B6A3-2969A8B08D20}">
      <dgm:prSet/>
      <dgm:spPr/>
      <dgm:t>
        <a:bodyPr/>
        <a:lstStyle/>
        <a:p>
          <a:endParaRPr lang="es-ES"/>
        </a:p>
      </dgm:t>
    </dgm:pt>
    <dgm:pt modelId="{CB00AE72-4CD8-453C-9CF0-F59A54EA4AB7}" type="pres">
      <dgm:prSet presAssocID="{5118B690-D48C-494A-9757-FB092963AA7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739065E-7BA7-48A0-9EC0-9AB7C01A39D8}" type="pres">
      <dgm:prSet presAssocID="{8F31E9F4-3887-48A4-9978-A2A17D0913EF}" presName="hierRoot1" presStyleCnt="0">
        <dgm:presLayoutVars>
          <dgm:hierBranch val="init"/>
        </dgm:presLayoutVars>
      </dgm:prSet>
      <dgm:spPr/>
    </dgm:pt>
    <dgm:pt modelId="{49E87BFD-C512-421F-92C9-2902BC4E735B}" type="pres">
      <dgm:prSet presAssocID="{8F31E9F4-3887-48A4-9978-A2A17D0913EF}" presName="rootComposite1" presStyleCnt="0"/>
      <dgm:spPr/>
    </dgm:pt>
    <dgm:pt modelId="{38F3EDFB-8C95-45F2-A08E-0AC6278A79C6}" type="pres">
      <dgm:prSet presAssocID="{8F31E9F4-3887-48A4-9978-A2A17D0913EF}" presName="rootText1" presStyleLbl="node0" presStyleIdx="0" presStyleCnt="1" custScaleX="3180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86269CB-B7B2-4541-B74F-B519912775A3}" type="pres">
      <dgm:prSet presAssocID="{8F31E9F4-3887-48A4-9978-A2A17D0913E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98491BC-2E0C-40E9-83D1-29A328E0D3BC}" type="pres">
      <dgm:prSet presAssocID="{8F31E9F4-3887-48A4-9978-A2A17D0913EF}" presName="hierChild2" presStyleCnt="0"/>
      <dgm:spPr/>
    </dgm:pt>
    <dgm:pt modelId="{F96856C9-BD6E-46CD-A347-D16B4A2B2761}" type="pres">
      <dgm:prSet presAssocID="{69F052B6-11EA-4177-B6D3-92A007EDC05F}" presName="Name37" presStyleLbl="parChTrans1D2" presStyleIdx="0" presStyleCnt="5"/>
      <dgm:spPr/>
      <dgm:t>
        <a:bodyPr/>
        <a:lstStyle/>
        <a:p>
          <a:endParaRPr lang="es-ES"/>
        </a:p>
      </dgm:t>
    </dgm:pt>
    <dgm:pt modelId="{AD03B2FA-8880-406F-9940-C0D19676A18A}" type="pres">
      <dgm:prSet presAssocID="{DA01EDC6-7BE6-4FB7-9D74-D22DA928C7D1}" presName="hierRoot2" presStyleCnt="0">
        <dgm:presLayoutVars>
          <dgm:hierBranch val="init"/>
        </dgm:presLayoutVars>
      </dgm:prSet>
      <dgm:spPr/>
    </dgm:pt>
    <dgm:pt modelId="{3F820A55-3B95-4626-B2E3-8AB13D2CED20}" type="pres">
      <dgm:prSet presAssocID="{DA01EDC6-7BE6-4FB7-9D74-D22DA928C7D1}" presName="rootComposite" presStyleCnt="0"/>
      <dgm:spPr/>
    </dgm:pt>
    <dgm:pt modelId="{024EB966-D349-43C5-90F0-9B86B2D6FA45}" type="pres">
      <dgm:prSet presAssocID="{DA01EDC6-7BE6-4FB7-9D74-D22DA928C7D1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D1ED45-46F8-44B4-BB17-69EDAB20302E}" type="pres">
      <dgm:prSet presAssocID="{DA01EDC6-7BE6-4FB7-9D74-D22DA928C7D1}" presName="rootConnector" presStyleLbl="node2" presStyleIdx="0" presStyleCnt="5"/>
      <dgm:spPr/>
      <dgm:t>
        <a:bodyPr/>
        <a:lstStyle/>
        <a:p>
          <a:endParaRPr lang="es-ES"/>
        </a:p>
      </dgm:t>
    </dgm:pt>
    <dgm:pt modelId="{BF8497A8-B8CB-44CD-8EB1-01E0F71A3E70}" type="pres">
      <dgm:prSet presAssocID="{DA01EDC6-7BE6-4FB7-9D74-D22DA928C7D1}" presName="hierChild4" presStyleCnt="0"/>
      <dgm:spPr/>
    </dgm:pt>
    <dgm:pt modelId="{856E8F06-6D8D-4CD5-9A3C-9872AC0FA5D8}" type="pres">
      <dgm:prSet presAssocID="{DA01EDC6-7BE6-4FB7-9D74-D22DA928C7D1}" presName="hierChild5" presStyleCnt="0"/>
      <dgm:spPr/>
    </dgm:pt>
    <dgm:pt modelId="{BF146D43-F6A4-4A39-872B-9E917EAEF742}" type="pres">
      <dgm:prSet presAssocID="{B00B48F8-AADE-41D0-A4EB-294581981B80}" presName="Name37" presStyleLbl="parChTrans1D2" presStyleIdx="1" presStyleCnt="5"/>
      <dgm:spPr/>
      <dgm:t>
        <a:bodyPr/>
        <a:lstStyle/>
        <a:p>
          <a:endParaRPr lang="es-ES"/>
        </a:p>
      </dgm:t>
    </dgm:pt>
    <dgm:pt modelId="{7D0E8146-2191-491D-B52B-04FD503981FC}" type="pres">
      <dgm:prSet presAssocID="{4FB00780-C679-4B4D-8D1C-5C059710A548}" presName="hierRoot2" presStyleCnt="0">
        <dgm:presLayoutVars>
          <dgm:hierBranch val="init"/>
        </dgm:presLayoutVars>
      </dgm:prSet>
      <dgm:spPr/>
    </dgm:pt>
    <dgm:pt modelId="{16B4BB55-2E89-4B80-95A4-23256BFE8A42}" type="pres">
      <dgm:prSet presAssocID="{4FB00780-C679-4B4D-8D1C-5C059710A548}" presName="rootComposite" presStyleCnt="0"/>
      <dgm:spPr/>
    </dgm:pt>
    <dgm:pt modelId="{CF4706ED-0F99-4683-9BE2-2889472FCE20}" type="pres">
      <dgm:prSet presAssocID="{4FB00780-C679-4B4D-8D1C-5C059710A548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B7300BE-3B80-4EA4-AD44-DBA744BF63CF}" type="pres">
      <dgm:prSet presAssocID="{4FB00780-C679-4B4D-8D1C-5C059710A548}" presName="rootConnector" presStyleLbl="node2" presStyleIdx="1" presStyleCnt="5"/>
      <dgm:spPr/>
      <dgm:t>
        <a:bodyPr/>
        <a:lstStyle/>
        <a:p>
          <a:endParaRPr lang="es-ES"/>
        </a:p>
      </dgm:t>
    </dgm:pt>
    <dgm:pt modelId="{0C18F364-B881-49FD-97A9-08CCDD926FBB}" type="pres">
      <dgm:prSet presAssocID="{4FB00780-C679-4B4D-8D1C-5C059710A548}" presName="hierChild4" presStyleCnt="0"/>
      <dgm:spPr/>
    </dgm:pt>
    <dgm:pt modelId="{8D75FC1B-01AE-47E4-8D20-9A3BE75B6B0E}" type="pres">
      <dgm:prSet presAssocID="{4FB00780-C679-4B4D-8D1C-5C059710A548}" presName="hierChild5" presStyleCnt="0"/>
      <dgm:spPr/>
    </dgm:pt>
    <dgm:pt modelId="{F4438DEA-2FEF-4811-A9E2-6E354B12EB98}" type="pres">
      <dgm:prSet presAssocID="{16EDCB98-6E8C-4BE8-9FFE-4640BA6BBEE6}" presName="Name37" presStyleLbl="parChTrans1D2" presStyleIdx="2" presStyleCnt="5"/>
      <dgm:spPr/>
      <dgm:t>
        <a:bodyPr/>
        <a:lstStyle/>
        <a:p>
          <a:endParaRPr lang="es-ES"/>
        </a:p>
      </dgm:t>
    </dgm:pt>
    <dgm:pt modelId="{875628B5-C5A0-40FE-9580-183AC574591F}" type="pres">
      <dgm:prSet presAssocID="{54C4D2E8-FF7B-4815-9564-9B05C83EBDC5}" presName="hierRoot2" presStyleCnt="0">
        <dgm:presLayoutVars>
          <dgm:hierBranch val="init"/>
        </dgm:presLayoutVars>
      </dgm:prSet>
      <dgm:spPr/>
    </dgm:pt>
    <dgm:pt modelId="{31DB3CC1-80ED-4A95-BA01-DFA145008BCA}" type="pres">
      <dgm:prSet presAssocID="{54C4D2E8-FF7B-4815-9564-9B05C83EBDC5}" presName="rootComposite" presStyleCnt="0"/>
      <dgm:spPr/>
    </dgm:pt>
    <dgm:pt modelId="{97E63E42-116F-4978-9FF4-D674E8C2E5C8}" type="pres">
      <dgm:prSet presAssocID="{54C4D2E8-FF7B-4815-9564-9B05C83EBDC5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1B02E1C-FAB0-42A3-90A8-974828743FD8}" type="pres">
      <dgm:prSet presAssocID="{54C4D2E8-FF7B-4815-9564-9B05C83EBDC5}" presName="rootConnector" presStyleLbl="node2" presStyleIdx="2" presStyleCnt="5"/>
      <dgm:spPr/>
      <dgm:t>
        <a:bodyPr/>
        <a:lstStyle/>
        <a:p>
          <a:endParaRPr lang="es-ES"/>
        </a:p>
      </dgm:t>
    </dgm:pt>
    <dgm:pt modelId="{A8A9CE0C-3588-4B27-B4AF-5E6B40683043}" type="pres">
      <dgm:prSet presAssocID="{54C4D2E8-FF7B-4815-9564-9B05C83EBDC5}" presName="hierChild4" presStyleCnt="0"/>
      <dgm:spPr/>
    </dgm:pt>
    <dgm:pt modelId="{A4CC2217-BB03-4FF5-BB47-B7153D625331}" type="pres">
      <dgm:prSet presAssocID="{54C4D2E8-FF7B-4815-9564-9B05C83EBDC5}" presName="hierChild5" presStyleCnt="0"/>
      <dgm:spPr/>
    </dgm:pt>
    <dgm:pt modelId="{63FE16EB-01E5-45B4-BA7D-8FD9501941FD}" type="pres">
      <dgm:prSet presAssocID="{E000744E-5838-4F3D-BE6F-CC9C6628FEC1}" presName="Name37" presStyleLbl="parChTrans1D2" presStyleIdx="3" presStyleCnt="5"/>
      <dgm:spPr/>
      <dgm:t>
        <a:bodyPr/>
        <a:lstStyle/>
        <a:p>
          <a:endParaRPr lang="es-ES"/>
        </a:p>
      </dgm:t>
    </dgm:pt>
    <dgm:pt modelId="{B3BFB4CA-B553-45EF-B2D3-2C2CE0A8AE1E}" type="pres">
      <dgm:prSet presAssocID="{86E34A3A-7924-44F2-A7BD-57E39876DAFD}" presName="hierRoot2" presStyleCnt="0">
        <dgm:presLayoutVars>
          <dgm:hierBranch val="init"/>
        </dgm:presLayoutVars>
      </dgm:prSet>
      <dgm:spPr/>
    </dgm:pt>
    <dgm:pt modelId="{031BF370-5401-46E0-A5A1-0929DF026984}" type="pres">
      <dgm:prSet presAssocID="{86E34A3A-7924-44F2-A7BD-57E39876DAFD}" presName="rootComposite" presStyleCnt="0"/>
      <dgm:spPr/>
    </dgm:pt>
    <dgm:pt modelId="{90EC5E0E-8701-4A63-B55B-C96A17E49F7E}" type="pres">
      <dgm:prSet presAssocID="{86E34A3A-7924-44F2-A7BD-57E39876DAFD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D5A40F-762E-44FE-A488-DF3B5E4B922C}" type="pres">
      <dgm:prSet presAssocID="{86E34A3A-7924-44F2-A7BD-57E39876DAFD}" presName="rootConnector" presStyleLbl="node2" presStyleIdx="3" presStyleCnt="5"/>
      <dgm:spPr/>
      <dgm:t>
        <a:bodyPr/>
        <a:lstStyle/>
        <a:p>
          <a:endParaRPr lang="es-ES"/>
        </a:p>
      </dgm:t>
    </dgm:pt>
    <dgm:pt modelId="{CFB9903C-AB78-47DC-9D2A-2DDE6F013F7D}" type="pres">
      <dgm:prSet presAssocID="{86E34A3A-7924-44F2-A7BD-57E39876DAFD}" presName="hierChild4" presStyleCnt="0"/>
      <dgm:spPr/>
    </dgm:pt>
    <dgm:pt modelId="{A0F5C088-740D-4A11-945C-B62D22C80363}" type="pres">
      <dgm:prSet presAssocID="{86E34A3A-7924-44F2-A7BD-57E39876DAFD}" presName="hierChild5" presStyleCnt="0"/>
      <dgm:spPr/>
    </dgm:pt>
    <dgm:pt modelId="{EB27A511-C69D-4BA4-BCAA-AA4690D05E05}" type="pres">
      <dgm:prSet presAssocID="{709CE1DE-6B37-4939-BA05-E9E884C94020}" presName="Name37" presStyleLbl="parChTrans1D2" presStyleIdx="4" presStyleCnt="5"/>
      <dgm:spPr/>
      <dgm:t>
        <a:bodyPr/>
        <a:lstStyle/>
        <a:p>
          <a:endParaRPr lang="es-ES"/>
        </a:p>
      </dgm:t>
    </dgm:pt>
    <dgm:pt modelId="{3CE86785-BE8B-41FA-9C21-91BDC767A2F8}" type="pres">
      <dgm:prSet presAssocID="{AB3D6ACB-49A9-4F00-952F-619411811BC4}" presName="hierRoot2" presStyleCnt="0">
        <dgm:presLayoutVars>
          <dgm:hierBranch val="init"/>
        </dgm:presLayoutVars>
      </dgm:prSet>
      <dgm:spPr/>
    </dgm:pt>
    <dgm:pt modelId="{90171789-C1C8-465E-AA16-7B3B60301F1F}" type="pres">
      <dgm:prSet presAssocID="{AB3D6ACB-49A9-4F00-952F-619411811BC4}" presName="rootComposite" presStyleCnt="0"/>
      <dgm:spPr/>
    </dgm:pt>
    <dgm:pt modelId="{37CD4A01-BD0F-4482-8CF8-F335938539DC}" type="pres">
      <dgm:prSet presAssocID="{AB3D6ACB-49A9-4F00-952F-619411811BC4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EF3A099-5BF8-4B30-AA89-DC36A4FB966D}" type="pres">
      <dgm:prSet presAssocID="{AB3D6ACB-49A9-4F00-952F-619411811BC4}" presName="rootConnector" presStyleLbl="node2" presStyleIdx="4" presStyleCnt="5"/>
      <dgm:spPr/>
      <dgm:t>
        <a:bodyPr/>
        <a:lstStyle/>
        <a:p>
          <a:endParaRPr lang="es-ES"/>
        </a:p>
      </dgm:t>
    </dgm:pt>
    <dgm:pt modelId="{9CDDAF1E-6D2C-4033-B6E9-B8441C111945}" type="pres">
      <dgm:prSet presAssocID="{AB3D6ACB-49A9-4F00-952F-619411811BC4}" presName="hierChild4" presStyleCnt="0"/>
      <dgm:spPr/>
    </dgm:pt>
    <dgm:pt modelId="{7D2D32FD-102B-4E08-8EAA-7A7AAD9C8BFB}" type="pres">
      <dgm:prSet presAssocID="{AB3D6ACB-49A9-4F00-952F-619411811BC4}" presName="hierChild5" presStyleCnt="0"/>
      <dgm:spPr/>
    </dgm:pt>
    <dgm:pt modelId="{80A92E89-A02F-46E9-B6D6-0672C4DB7E04}" type="pres">
      <dgm:prSet presAssocID="{8F31E9F4-3887-48A4-9978-A2A17D0913EF}" presName="hierChild3" presStyleCnt="0"/>
      <dgm:spPr/>
    </dgm:pt>
  </dgm:ptLst>
  <dgm:cxnLst>
    <dgm:cxn modelId="{EC28163C-850D-4E4B-B233-47942B27D6A5}" type="presOf" srcId="{69F052B6-11EA-4177-B6D3-92A007EDC05F}" destId="{F96856C9-BD6E-46CD-A347-D16B4A2B2761}" srcOrd="0" destOrd="0" presId="urn:microsoft.com/office/officeart/2005/8/layout/orgChart1"/>
    <dgm:cxn modelId="{071B612E-B972-4FF3-B641-E3A670B85854}" type="presOf" srcId="{86E34A3A-7924-44F2-A7BD-57E39876DAFD}" destId="{FBD5A40F-762E-44FE-A488-DF3B5E4B922C}" srcOrd="1" destOrd="0" presId="urn:microsoft.com/office/officeart/2005/8/layout/orgChart1"/>
    <dgm:cxn modelId="{8BB0B723-1A2D-42BB-A982-05A8108983D7}" type="presOf" srcId="{DA01EDC6-7BE6-4FB7-9D74-D22DA928C7D1}" destId="{024EB966-D349-43C5-90F0-9B86B2D6FA45}" srcOrd="0" destOrd="0" presId="urn:microsoft.com/office/officeart/2005/8/layout/orgChart1"/>
    <dgm:cxn modelId="{6BB34DD0-F385-49DD-AD01-577C38EB38B0}" type="presOf" srcId="{E000744E-5838-4F3D-BE6F-CC9C6628FEC1}" destId="{63FE16EB-01E5-45B4-BA7D-8FD9501941FD}" srcOrd="0" destOrd="0" presId="urn:microsoft.com/office/officeart/2005/8/layout/orgChart1"/>
    <dgm:cxn modelId="{3526C4E4-00ED-4DD5-AFB3-63630C97E921}" type="presOf" srcId="{54C4D2E8-FF7B-4815-9564-9B05C83EBDC5}" destId="{97E63E42-116F-4978-9FF4-D674E8C2E5C8}" srcOrd="0" destOrd="0" presId="urn:microsoft.com/office/officeart/2005/8/layout/orgChart1"/>
    <dgm:cxn modelId="{9D40D5BF-9F13-4A62-94A6-47181773C719}" type="presOf" srcId="{86E34A3A-7924-44F2-A7BD-57E39876DAFD}" destId="{90EC5E0E-8701-4A63-B55B-C96A17E49F7E}" srcOrd="0" destOrd="0" presId="urn:microsoft.com/office/officeart/2005/8/layout/orgChart1"/>
    <dgm:cxn modelId="{A8096A25-335F-4193-9454-9CDCDBBEC5A1}" type="presOf" srcId="{4FB00780-C679-4B4D-8D1C-5C059710A548}" destId="{CF4706ED-0F99-4683-9BE2-2889472FCE20}" srcOrd="0" destOrd="0" presId="urn:microsoft.com/office/officeart/2005/8/layout/orgChart1"/>
    <dgm:cxn modelId="{7B5BBF6B-F677-4247-BD39-25D3DF7C9997}" type="presOf" srcId="{54C4D2E8-FF7B-4815-9564-9B05C83EBDC5}" destId="{B1B02E1C-FAB0-42A3-90A8-974828743FD8}" srcOrd="1" destOrd="0" presId="urn:microsoft.com/office/officeart/2005/8/layout/orgChart1"/>
    <dgm:cxn modelId="{26227CE4-8532-4C1D-99FE-8FF330F271B6}" type="presOf" srcId="{16EDCB98-6E8C-4BE8-9FFE-4640BA6BBEE6}" destId="{F4438DEA-2FEF-4811-A9E2-6E354B12EB98}" srcOrd="0" destOrd="0" presId="urn:microsoft.com/office/officeart/2005/8/layout/orgChart1"/>
    <dgm:cxn modelId="{4163F2B5-7F1C-41A0-B8DC-410FC93B0557}" srcId="{8F31E9F4-3887-48A4-9978-A2A17D0913EF}" destId="{54C4D2E8-FF7B-4815-9564-9B05C83EBDC5}" srcOrd="2" destOrd="0" parTransId="{16EDCB98-6E8C-4BE8-9FFE-4640BA6BBEE6}" sibTransId="{E105112E-C562-4BB9-8BF6-7067EBF04EAA}"/>
    <dgm:cxn modelId="{79001B69-966C-4A2A-90DE-383B340F72B3}" srcId="{5118B690-D48C-494A-9757-FB092963AA73}" destId="{8F31E9F4-3887-48A4-9978-A2A17D0913EF}" srcOrd="0" destOrd="0" parTransId="{6892F6BD-0788-4A8B-9346-A39D721C885D}" sibTransId="{83B329D6-A654-43CE-B307-D49E36DE0E42}"/>
    <dgm:cxn modelId="{0DB37357-47BE-4820-8756-7238BFB24C3A}" type="presOf" srcId="{709CE1DE-6B37-4939-BA05-E9E884C94020}" destId="{EB27A511-C69D-4BA4-BCAA-AA4690D05E05}" srcOrd="0" destOrd="0" presId="urn:microsoft.com/office/officeart/2005/8/layout/orgChart1"/>
    <dgm:cxn modelId="{881DCA22-40A4-4119-83AB-EA6EC10118CA}" type="presOf" srcId="{5118B690-D48C-494A-9757-FB092963AA73}" destId="{CB00AE72-4CD8-453C-9CF0-F59A54EA4AB7}" srcOrd="0" destOrd="0" presId="urn:microsoft.com/office/officeart/2005/8/layout/orgChart1"/>
    <dgm:cxn modelId="{E9E78EA5-7FE8-4F83-AA24-4095E5C6DD6C}" srcId="{8F31E9F4-3887-48A4-9978-A2A17D0913EF}" destId="{DA01EDC6-7BE6-4FB7-9D74-D22DA928C7D1}" srcOrd="0" destOrd="0" parTransId="{69F052B6-11EA-4177-B6D3-92A007EDC05F}" sibTransId="{CBD17D31-A571-42F9-A3AE-37328C2F2446}"/>
    <dgm:cxn modelId="{ADC249AB-7DE9-4605-9A4A-528A252A865C}" type="presOf" srcId="{DA01EDC6-7BE6-4FB7-9D74-D22DA928C7D1}" destId="{4CD1ED45-46F8-44B4-BB17-69EDAB20302E}" srcOrd="1" destOrd="0" presId="urn:microsoft.com/office/officeart/2005/8/layout/orgChart1"/>
    <dgm:cxn modelId="{3EEE32EB-1F84-4771-832A-D5C8890E31AF}" srcId="{8F31E9F4-3887-48A4-9978-A2A17D0913EF}" destId="{4FB00780-C679-4B4D-8D1C-5C059710A548}" srcOrd="1" destOrd="0" parTransId="{B00B48F8-AADE-41D0-A4EB-294581981B80}" sibTransId="{51C02240-95E8-4A79-9BDE-D49189F9D1EB}"/>
    <dgm:cxn modelId="{1D576E88-90CA-4F18-8459-95A9BB00BBC0}" type="presOf" srcId="{8F31E9F4-3887-48A4-9978-A2A17D0913EF}" destId="{38F3EDFB-8C95-45F2-A08E-0AC6278A79C6}" srcOrd="0" destOrd="0" presId="urn:microsoft.com/office/officeart/2005/8/layout/orgChart1"/>
    <dgm:cxn modelId="{51C38A38-14CE-40EF-AF12-D44F7056C668}" type="presOf" srcId="{B00B48F8-AADE-41D0-A4EB-294581981B80}" destId="{BF146D43-F6A4-4A39-872B-9E917EAEF742}" srcOrd="0" destOrd="0" presId="urn:microsoft.com/office/officeart/2005/8/layout/orgChart1"/>
    <dgm:cxn modelId="{8F753621-DB39-41D4-B8EE-423DF0F3FA4E}" type="presOf" srcId="{4FB00780-C679-4B4D-8D1C-5C059710A548}" destId="{0B7300BE-3B80-4EA4-AD44-DBA744BF63CF}" srcOrd="1" destOrd="0" presId="urn:microsoft.com/office/officeart/2005/8/layout/orgChart1"/>
    <dgm:cxn modelId="{9542AA35-DF84-4C42-A7FE-F07CE74D900D}" type="presOf" srcId="{AB3D6ACB-49A9-4F00-952F-619411811BC4}" destId="{37CD4A01-BD0F-4482-8CF8-F335938539DC}" srcOrd="0" destOrd="0" presId="urn:microsoft.com/office/officeart/2005/8/layout/orgChart1"/>
    <dgm:cxn modelId="{193BFD3D-A904-4465-AC47-52DEFD6D9224}" type="presOf" srcId="{8F31E9F4-3887-48A4-9978-A2A17D0913EF}" destId="{586269CB-B7B2-4541-B74F-B519912775A3}" srcOrd="1" destOrd="0" presId="urn:microsoft.com/office/officeart/2005/8/layout/orgChart1"/>
    <dgm:cxn modelId="{B3658E98-CA53-4057-B6A3-2969A8B08D20}" srcId="{8F31E9F4-3887-48A4-9978-A2A17D0913EF}" destId="{86E34A3A-7924-44F2-A7BD-57E39876DAFD}" srcOrd="3" destOrd="0" parTransId="{E000744E-5838-4F3D-BE6F-CC9C6628FEC1}" sibTransId="{49E76F74-F10A-43D0-B27E-53B5E785952E}"/>
    <dgm:cxn modelId="{543ADD7E-4EF1-44AC-8574-455F2E625520}" srcId="{8F31E9F4-3887-48A4-9978-A2A17D0913EF}" destId="{AB3D6ACB-49A9-4F00-952F-619411811BC4}" srcOrd="4" destOrd="0" parTransId="{709CE1DE-6B37-4939-BA05-E9E884C94020}" sibTransId="{2B6A71FC-447E-45FB-8C78-E4BFBDABDE5B}"/>
    <dgm:cxn modelId="{8BAB65E3-2DF7-4769-B9D0-F08E64298396}" type="presOf" srcId="{AB3D6ACB-49A9-4F00-952F-619411811BC4}" destId="{1EF3A099-5BF8-4B30-AA89-DC36A4FB966D}" srcOrd="1" destOrd="0" presId="urn:microsoft.com/office/officeart/2005/8/layout/orgChart1"/>
    <dgm:cxn modelId="{015EEB8F-5608-4652-976F-426D5A495CB8}" type="presParOf" srcId="{CB00AE72-4CD8-453C-9CF0-F59A54EA4AB7}" destId="{7739065E-7BA7-48A0-9EC0-9AB7C01A39D8}" srcOrd="0" destOrd="0" presId="urn:microsoft.com/office/officeart/2005/8/layout/orgChart1"/>
    <dgm:cxn modelId="{ADCEDB42-7B2C-4BE0-9A9C-B8D266629397}" type="presParOf" srcId="{7739065E-7BA7-48A0-9EC0-9AB7C01A39D8}" destId="{49E87BFD-C512-421F-92C9-2902BC4E735B}" srcOrd="0" destOrd="0" presId="urn:microsoft.com/office/officeart/2005/8/layout/orgChart1"/>
    <dgm:cxn modelId="{22774535-046F-430D-A25D-8BDD9C78439A}" type="presParOf" srcId="{49E87BFD-C512-421F-92C9-2902BC4E735B}" destId="{38F3EDFB-8C95-45F2-A08E-0AC6278A79C6}" srcOrd="0" destOrd="0" presId="urn:microsoft.com/office/officeart/2005/8/layout/orgChart1"/>
    <dgm:cxn modelId="{C8B65187-C3C3-4A4E-A9DB-5E8ED5D5ACCB}" type="presParOf" srcId="{49E87BFD-C512-421F-92C9-2902BC4E735B}" destId="{586269CB-B7B2-4541-B74F-B519912775A3}" srcOrd="1" destOrd="0" presId="urn:microsoft.com/office/officeart/2005/8/layout/orgChart1"/>
    <dgm:cxn modelId="{DC536A89-D37F-430C-8991-5EDD531882D2}" type="presParOf" srcId="{7739065E-7BA7-48A0-9EC0-9AB7C01A39D8}" destId="{398491BC-2E0C-40E9-83D1-29A328E0D3BC}" srcOrd="1" destOrd="0" presId="urn:microsoft.com/office/officeart/2005/8/layout/orgChart1"/>
    <dgm:cxn modelId="{330053CC-051D-45CD-B884-8F89C254AE2E}" type="presParOf" srcId="{398491BC-2E0C-40E9-83D1-29A328E0D3BC}" destId="{F96856C9-BD6E-46CD-A347-D16B4A2B2761}" srcOrd="0" destOrd="0" presId="urn:microsoft.com/office/officeart/2005/8/layout/orgChart1"/>
    <dgm:cxn modelId="{A046F910-0E88-4C49-BD2A-9BE4F6E75EF1}" type="presParOf" srcId="{398491BC-2E0C-40E9-83D1-29A328E0D3BC}" destId="{AD03B2FA-8880-406F-9940-C0D19676A18A}" srcOrd="1" destOrd="0" presId="urn:microsoft.com/office/officeart/2005/8/layout/orgChart1"/>
    <dgm:cxn modelId="{A0571DB9-78C2-4D81-A8EF-004AF1501088}" type="presParOf" srcId="{AD03B2FA-8880-406F-9940-C0D19676A18A}" destId="{3F820A55-3B95-4626-B2E3-8AB13D2CED20}" srcOrd="0" destOrd="0" presId="urn:microsoft.com/office/officeart/2005/8/layout/orgChart1"/>
    <dgm:cxn modelId="{7A55461A-E687-4653-9692-9464881F4AA9}" type="presParOf" srcId="{3F820A55-3B95-4626-B2E3-8AB13D2CED20}" destId="{024EB966-D349-43C5-90F0-9B86B2D6FA45}" srcOrd="0" destOrd="0" presId="urn:microsoft.com/office/officeart/2005/8/layout/orgChart1"/>
    <dgm:cxn modelId="{0F41C862-860A-4DBB-B911-2406123962B3}" type="presParOf" srcId="{3F820A55-3B95-4626-B2E3-8AB13D2CED20}" destId="{4CD1ED45-46F8-44B4-BB17-69EDAB20302E}" srcOrd="1" destOrd="0" presId="urn:microsoft.com/office/officeart/2005/8/layout/orgChart1"/>
    <dgm:cxn modelId="{756D3B23-56C1-4706-AA17-96E526DB8D95}" type="presParOf" srcId="{AD03B2FA-8880-406F-9940-C0D19676A18A}" destId="{BF8497A8-B8CB-44CD-8EB1-01E0F71A3E70}" srcOrd="1" destOrd="0" presId="urn:microsoft.com/office/officeart/2005/8/layout/orgChart1"/>
    <dgm:cxn modelId="{EF945125-8E88-4648-8920-8B55E294CDB5}" type="presParOf" srcId="{AD03B2FA-8880-406F-9940-C0D19676A18A}" destId="{856E8F06-6D8D-4CD5-9A3C-9872AC0FA5D8}" srcOrd="2" destOrd="0" presId="urn:microsoft.com/office/officeart/2005/8/layout/orgChart1"/>
    <dgm:cxn modelId="{10CF243F-B8AB-44D0-BACD-3B01B1F3A1F0}" type="presParOf" srcId="{398491BC-2E0C-40E9-83D1-29A328E0D3BC}" destId="{BF146D43-F6A4-4A39-872B-9E917EAEF742}" srcOrd="2" destOrd="0" presId="urn:microsoft.com/office/officeart/2005/8/layout/orgChart1"/>
    <dgm:cxn modelId="{E50BEA9F-8D20-4A31-92F8-76001BDA2A73}" type="presParOf" srcId="{398491BC-2E0C-40E9-83D1-29A328E0D3BC}" destId="{7D0E8146-2191-491D-B52B-04FD503981FC}" srcOrd="3" destOrd="0" presId="urn:microsoft.com/office/officeart/2005/8/layout/orgChart1"/>
    <dgm:cxn modelId="{DD715AC0-07BC-433C-9431-C40EA4BC744C}" type="presParOf" srcId="{7D0E8146-2191-491D-B52B-04FD503981FC}" destId="{16B4BB55-2E89-4B80-95A4-23256BFE8A42}" srcOrd="0" destOrd="0" presId="urn:microsoft.com/office/officeart/2005/8/layout/orgChart1"/>
    <dgm:cxn modelId="{B704AE4A-42B3-4289-A2D5-DCA0E66735F4}" type="presParOf" srcId="{16B4BB55-2E89-4B80-95A4-23256BFE8A42}" destId="{CF4706ED-0F99-4683-9BE2-2889472FCE20}" srcOrd="0" destOrd="0" presId="urn:microsoft.com/office/officeart/2005/8/layout/orgChart1"/>
    <dgm:cxn modelId="{B0FAB92E-632D-45CB-8D8A-980DAE3FF9FA}" type="presParOf" srcId="{16B4BB55-2E89-4B80-95A4-23256BFE8A42}" destId="{0B7300BE-3B80-4EA4-AD44-DBA744BF63CF}" srcOrd="1" destOrd="0" presId="urn:microsoft.com/office/officeart/2005/8/layout/orgChart1"/>
    <dgm:cxn modelId="{A368FA83-A582-413A-9463-4E9845D7F407}" type="presParOf" srcId="{7D0E8146-2191-491D-B52B-04FD503981FC}" destId="{0C18F364-B881-49FD-97A9-08CCDD926FBB}" srcOrd="1" destOrd="0" presId="urn:microsoft.com/office/officeart/2005/8/layout/orgChart1"/>
    <dgm:cxn modelId="{6F09ED8B-100F-4542-8491-848565962F42}" type="presParOf" srcId="{7D0E8146-2191-491D-B52B-04FD503981FC}" destId="{8D75FC1B-01AE-47E4-8D20-9A3BE75B6B0E}" srcOrd="2" destOrd="0" presId="urn:microsoft.com/office/officeart/2005/8/layout/orgChart1"/>
    <dgm:cxn modelId="{226C00BD-71CE-4445-B23D-38D5CA7A7187}" type="presParOf" srcId="{398491BC-2E0C-40E9-83D1-29A328E0D3BC}" destId="{F4438DEA-2FEF-4811-A9E2-6E354B12EB98}" srcOrd="4" destOrd="0" presId="urn:microsoft.com/office/officeart/2005/8/layout/orgChart1"/>
    <dgm:cxn modelId="{150CC09D-E46E-4ADC-8A31-873AB5A64634}" type="presParOf" srcId="{398491BC-2E0C-40E9-83D1-29A328E0D3BC}" destId="{875628B5-C5A0-40FE-9580-183AC574591F}" srcOrd="5" destOrd="0" presId="urn:microsoft.com/office/officeart/2005/8/layout/orgChart1"/>
    <dgm:cxn modelId="{B0A05B5E-262E-495C-BED6-18094F116796}" type="presParOf" srcId="{875628B5-C5A0-40FE-9580-183AC574591F}" destId="{31DB3CC1-80ED-4A95-BA01-DFA145008BCA}" srcOrd="0" destOrd="0" presId="urn:microsoft.com/office/officeart/2005/8/layout/orgChart1"/>
    <dgm:cxn modelId="{26FF1A82-3019-483B-82CD-7B7613151D0A}" type="presParOf" srcId="{31DB3CC1-80ED-4A95-BA01-DFA145008BCA}" destId="{97E63E42-116F-4978-9FF4-D674E8C2E5C8}" srcOrd="0" destOrd="0" presId="urn:microsoft.com/office/officeart/2005/8/layout/orgChart1"/>
    <dgm:cxn modelId="{899394ED-323D-4937-B81E-233129C0D4DF}" type="presParOf" srcId="{31DB3CC1-80ED-4A95-BA01-DFA145008BCA}" destId="{B1B02E1C-FAB0-42A3-90A8-974828743FD8}" srcOrd="1" destOrd="0" presId="urn:microsoft.com/office/officeart/2005/8/layout/orgChart1"/>
    <dgm:cxn modelId="{895B22E9-EE8E-47B4-8EE2-B7D42208543A}" type="presParOf" srcId="{875628B5-C5A0-40FE-9580-183AC574591F}" destId="{A8A9CE0C-3588-4B27-B4AF-5E6B40683043}" srcOrd="1" destOrd="0" presId="urn:microsoft.com/office/officeart/2005/8/layout/orgChart1"/>
    <dgm:cxn modelId="{C353FB8F-C7CA-4A5C-88ED-44467DA168C7}" type="presParOf" srcId="{875628B5-C5A0-40FE-9580-183AC574591F}" destId="{A4CC2217-BB03-4FF5-BB47-B7153D625331}" srcOrd="2" destOrd="0" presId="urn:microsoft.com/office/officeart/2005/8/layout/orgChart1"/>
    <dgm:cxn modelId="{23E0F036-1C2D-4202-9878-96EF0574DA6F}" type="presParOf" srcId="{398491BC-2E0C-40E9-83D1-29A328E0D3BC}" destId="{63FE16EB-01E5-45B4-BA7D-8FD9501941FD}" srcOrd="6" destOrd="0" presId="urn:microsoft.com/office/officeart/2005/8/layout/orgChart1"/>
    <dgm:cxn modelId="{EFCE664B-D95C-46D6-A771-32F18A559942}" type="presParOf" srcId="{398491BC-2E0C-40E9-83D1-29A328E0D3BC}" destId="{B3BFB4CA-B553-45EF-B2D3-2C2CE0A8AE1E}" srcOrd="7" destOrd="0" presId="urn:microsoft.com/office/officeart/2005/8/layout/orgChart1"/>
    <dgm:cxn modelId="{515FA94A-F8C5-4488-B15D-4EE8A71859BC}" type="presParOf" srcId="{B3BFB4CA-B553-45EF-B2D3-2C2CE0A8AE1E}" destId="{031BF370-5401-46E0-A5A1-0929DF026984}" srcOrd="0" destOrd="0" presId="urn:microsoft.com/office/officeart/2005/8/layout/orgChart1"/>
    <dgm:cxn modelId="{7EA2B682-8B11-42B2-8A27-F2AACB975F99}" type="presParOf" srcId="{031BF370-5401-46E0-A5A1-0929DF026984}" destId="{90EC5E0E-8701-4A63-B55B-C96A17E49F7E}" srcOrd="0" destOrd="0" presId="urn:microsoft.com/office/officeart/2005/8/layout/orgChart1"/>
    <dgm:cxn modelId="{FBCF30E9-D8B9-4202-B8EE-29C44F61B725}" type="presParOf" srcId="{031BF370-5401-46E0-A5A1-0929DF026984}" destId="{FBD5A40F-762E-44FE-A488-DF3B5E4B922C}" srcOrd="1" destOrd="0" presId="urn:microsoft.com/office/officeart/2005/8/layout/orgChart1"/>
    <dgm:cxn modelId="{CB93372E-EB06-4FCC-B13C-BFCD1A1867B4}" type="presParOf" srcId="{B3BFB4CA-B553-45EF-B2D3-2C2CE0A8AE1E}" destId="{CFB9903C-AB78-47DC-9D2A-2DDE6F013F7D}" srcOrd="1" destOrd="0" presId="urn:microsoft.com/office/officeart/2005/8/layout/orgChart1"/>
    <dgm:cxn modelId="{F3164C2B-2A83-4EF2-B944-C14C161E895B}" type="presParOf" srcId="{B3BFB4CA-B553-45EF-B2D3-2C2CE0A8AE1E}" destId="{A0F5C088-740D-4A11-945C-B62D22C80363}" srcOrd="2" destOrd="0" presId="urn:microsoft.com/office/officeart/2005/8/layout/orgChart1"/>
    <dgm:cxn modelId="{0C33EC16-2603-42CB-81B3-AA7B8C0199DE}" type="presParOf" srcId="{398491BC-2E0C-40E9-83D1-29A328E0D3BC}" destId="{EB27A511-C69D-4BA4-BCAA-AA4690D05E05}" srcOrd="8" destOrd="0" presId="urn:microsoft.com/office/officeart/2005/8/layout/orgChart1"/>
    <dgm:cxn modelId="{F20084B0-A078-4AFE-88E0-ED64F8D7DF4F}" type="presParOf" srcId="{398491BC-2E0C-40E9-83D1-29A328E0D3BC}" destId="{3CE86785-BE8B-41FA-9C21-91BDC767A2F8}" srcOrd="9" destOrd="0" presId="urn:microsoft.com/office/officeart/2005/8/layout/orgChart1"/>
    <dgm:cxn modelId="{9E2B63F4-EB20-4B86-A4FE-42A07AB66265}" type="presParOf" srcId="{3CE86785-BE8B-41FA-9C21-91BDC767A2F8}" destId="{90171789-C1C8-465E-AA16-7B3B60301F1F}" srcOrd="0" destOrd="0" presId="urn:microsoft.com/office/officeart/2005/8/layout/orgChart1"/>
    <dgm:cxn modelId="{43740B8D-8158-4272-B9DB-E5ADC986203E}" type="presParOf" srcId="{90171789-C1C8-465E-AA16-7B3B60301F1F}" destId="{37CD4A01-BD0F-4482-8CF8-F335938539DC}" srcOrd="0" destOrd="0" presId="urn:microsoft.com/office/officeart/2005/8/layout/orgChart1"/>
    <dgm:cxn modelId="{EC728145-7FCC-4F72-AAA2-FDED6A245A5A}" type="presParOf" srcId="{90171789-C1C8-465E-AA16-7B3B60301F1F}" destId="{1EF3A099-5BF8-4B30-AA89-DC36A4FB966D}" srcOrd="1" destOrd="0" presId="urn:microsoft.com/office/officeart/2005/8/layout/orgChart1"/>
    <dgm:cxn modelId="{F4CBBA79-9599-4C2E-92A7-C2437850D3DB}" type="presParOf" srcId="{3CE86785-BE8B-41FA-9C21-91BDC767A2F8}" destId="{9CDDAF1E-6D2C-4033-B6E9-B8441C111945}" srcOrd="1" destOrd="0" presId="urn:microsoft.com/office/officeart/2005/8/layout/orgChart1"/>
    <dgm:cxn modelId="{83F0A1C5-FE16-4189-808B-C76318A809C5}" type="presParOf" srcId="{3CE86785-BE8B-41FA-9C21-91BDC767A2F8}" destId="{7D2D32FD-102B-4E08-8EAA-7A7AAD9C8BFB}" srcOrd="2" destOrd="0" presId="urn:microsoft.com/office/officeart/2005/8/layout/orgChart1"/>
    <dgm:cxn modelId="{7F583A69-71F7-43B6-A198-B157BAA0FAA1}" type="presParOf" srcId="{7739065E-7BA7-48A0-9EC0-9AB7C01A39D8}" destId="{80A92E89-A02F-46E9-B6D6-0672C4DB7E04}" srcOrd="2" destOrd="0" presId="urn:microsoft.com/office/officeart/2005/8/layout/orgChar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A3976E-EFD2-4F1A-B693-F5335AD4FEA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DE511D3-9A1D-4A61-84BE-A100269257AF}">
      <dgm:prSet phldrT="[Texto]"/>
      <dgm:spPr/>
      <dgm:t>
        <a:bodyPr/>
        <a:lstStyle/>
        <a:p>
          <a:r>
            <a:rPr lang="es-ES" b="1" dirty="0" smtClean="0"/>
            <a:t>Enfermedad localizada</a:t>
          </a:r>
        </a:p>
        <a:p>
          <a:r>
            <a:rPr lang="es-ES" b="1" dirty="0" smtClean="0"/>
            <a:t>I – II – III </a:t>
          </a:r>
          <a:endParaRPr lang="es-ES" b="1" dirty="0"/>
        </a:p>
      </dgm:t>
    </dgm:pt>
    <dgm:pt modelId="{A2DBC78D-90DB-4CFE-AB07-638174D1912A}" type="parTrans" cxnId="{12D394E2-AF20-4DE9-A2C9-590671823E97}">
      <dgm:prSet/>
      <dgm:spPr/>
      <dgm:t>
        <a:bodyPr/>
        <a:lstStyle/>
        <a:p>
          <a:endParaRPr lang="es-ES"/>
        </a:p>
      </dgm:t>
    </dgm:pt>
    <dgm:pt modelId="{51D8A7DF-D2F7-4F3E-9164-031A73DB7AD0}" type="sibTrans" cxnId="{12D394E2-AF20-4DE9-A2C9-590671823E97}">
      <dgm:prSet/>
      <dgm:spPr/>
      <dgm:t>
        <a:bodyPr/>
        <a:lstStyle/>
        <a:p>
          <a:endParaRPr lang="es-ES"/>
        </a:p>
      </dgm:t>
    </dgm:pt>
    <dgm:pt modelId="{3FF83028-16C8-4D98-BF30-C2A393BCC54E}">
      <dgm:prSet phldrT="[Texto]"/>
      <dgm:spPr/>
      <dgm:t>
        <a:bodyPr/>
        <a:lstStyle/>
        <a:p>
          <a:r>
            <a:rPr lang="es-ES" dirty="0" smtClean="0"/>
            <a:t>Nefrectomía </a:t>
          </a:r>
          <a:r>
            <a:rPr lang="es-ES" dirty="0" smtClean="0"/>
            <a:t>radical</a:t>
          </a:r>
        </a:p>
        <a:p>
          <a:r>
            <a:rPr lang="es-ES" dirty="0" smtClean="0"/>
            <a:t>+/-</a:t>
          </a:r>
        </a:p>
        <a:p>
          <a:r>
            <a:rPr lang="es-ES" dirty="0" err="1" smtClean="0"/>
            <a:t>linfadenectomía</a:t>
          </a:r>
          <a:endParaRPr lang="es-ES" dirty="0"/>
        </a:p>
      </dgm:t>
    </dgm:pt>
    <dgm:pt modelId="{736E3723-CCF4-4F31-AA76-C87074AD910D}" type="parTrans" cxnId="{3D0EBED7-EDAD-431C-BCB9-D6EEC94DDF8C}">
      <dgm:prSet/>
      <dgm:spPr/>
      <dgm:t>
        <a:bodyPr/>
        <a:lstStyle/>
        <a:p>
          <a:endParaRPr lang="es-ES"/>
        </a:p>
      </dgm:t>
    </dgm:pt>
    <dgm:pt modelId="{E033D499-BDF9-4F85-BFDA-0C11652FA4C0}" type="sibTrans" cxnId="{3D0EBED7-EDAD-431C-BCB9-D6EEC94DDF8C}">
      <dgm:prSet/>
      <dgm:spPr/>
      <dgm:t>
        <a:bodyPr/>
        <a:lstStyle/>
        <a:p>
          <a:endParaRPr lang="es-ES"/>
        </a:p>
      </dgm:t>
    </dgm:pt>
    <dgm:pt modelId="{6800A9D6-6C65-40B6-978B-83977E5423CB}">
      <dgm:prSet phldrT="[Texto]"/>
      <dgm:spPr/>
      <dgm:t>
        <a:bodyPr/>
        <a:lstStyle/>
        <a:p>
          <a:r>
            <a:rPr lang="es-ES" dirty="0" smtClean="0"/>
            <a:t>Nefrectomía </a:t>
          </a:r>
          <a:r>
            <a:rPr lang="es-ES" smtClean="0"/>
            <a:t>parcial (</a:t>
          </a:r>
          <a:r>
            <a:rPr lang="es-ES" i="1" smtClean="0"/>
            <a:t>nephron sparing</a:t>
          </a:r>
          <a:r>
            <a:rPr lang="es-ES" smtClean="0"/>
            <a:t>)</a:t>
          </a:r>
          <a:endParaRPr lang="es-ES" dirty="0"/>
        </a:p>
      </dgm:t>
    </dgm:pt>
    <dgm:pt modelId="{E80A281D-1CDF-4A5C-A318-22E7370386E8}" type="parTrans" cxnId="{AC201ABD-C23D-4B72-8318-9A51A4EC53E4}">
      <dgm:prSet/>
      <dgm:spPr/>
      <dgm:t>
        <a:bodyPr/>
        <a:lstStyle/>
        <a:p>
          <a:endParaRPr lang="es-ES"/>
        </a:p>
      </dgm:t>
    </dgm:pt>
    <dgm:pt modelId="{A9DD57F4-D5A1-483A-8E24-7EB1D07790DF}" type="sibTrans" cxnId="{AC201ABD-C23D-4B72-8318-9A51A4EC53E4}">
      <dgm:prSet/>
      <dgm:spPr/>
      <dgm:t>
        <a:bodyPr/>
        <a:lstStyle/>
        <a:p>
          <a:endParaRPr lang="es-ES"/>
        </a:p>
      </dgm:t>
    </dgm:pt>
    <dgm:pt modelId="{FA939E8B-0470-4E0F-B546-115691DAF410}">
      <dgm:prSet phldrT="[Texto]"/>
      <dgm:spPr/>
      <dgm:t>
        <a:bodyPr/>
        <a:lstStyle/>
        <a:p>
          <a:r>
            <a:rPr lang="es-ES" dirty="0" smtClean="0"/>
            <a:t>Ablación con radiofrecuencia</a:t>
          </a:r>
        </a:p>
        <a:p>
          <a:r>
            <a:rPr lang="es-ES" dirty="0" err="1" smtClean="0"/>
            <a:t>Crioablación</a:t>
          </a:r>
          <a:endParaRPr lang="es-ES" dirty="0" smtClean="0"/>
        </a:p>
        <a:p>
          <a:r>
            <a:rPr lang="es-ES" dirty="0" smtClean="0"/>
            <a:t>Vigilancia de pequeños</a:t>
          </a:r>
          <a:endParaRPr lang="es-ES" dirty="0"/>
        </a:p>
      </dgm:t>
    </dgm:pt>
    <dgm:pt modelId="{23A55819-4A9B-48ED-9B10-E84BC47B6452}" type="parTrans" cxnId="{BC69101B-DA18-44C7-96D1-BC31B1287B68}">
      <dgm:prSet/>
      <dgm:spPr/>
      <dgm:t>
        <a:bodyPr/>
        <a:lstStyle/>
        <a:p>
          <a:endParaRPr lang="es-ES"/>
        </a:p>
      </dgm:t>
    </dgm:pt>
    <dgm:pt modelId="{7CB7EA55-F104-4CEA-ACE5-0FA8FD478941}" type="sibTrans" cxnId="{BC69101B-DA18-44C7-96D1-BC31B1287B68}">
      <dgm:prSet/>
      <dgm:spPr/>
      <dgm:t>
        <a:bodyPr/>
        <a:lstStyle/>
        <a:p>
          <a:endParaRPr lang="es-ES"/>
        </a:p>
      </dgm:t>
    </dgm:pt>
    <dgm:pt modelId="{7C676463-9A77-4D63-8331-227B72CF0EDB}" type="pres">
      <dgm:prSet presAssocID="{88A3976E-EFD2-4F1A-B693-F5335AD4FEA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49ACED4-1CE1-4FFA-A44F-9A76AF383CBE}" type="pres">
      <dgm:prSet presAssocID="{BDE511D3-9A1D-4A61-84BE-A100269257AF}" presName="hierRoot1" presStyleCnt="0">
        <dgm:presLayoutVars>
          <dgm:hierBranch val="init"/>
        </dgm:presLayoutVars>
      </dgm:prSet>
      <dgm:spPr/>
    </dgm:pt>
    <dgm:pt modelId="{9664345E-904E-4B54-9D79-E35DE4B6AFE9}" type="pres">
      <dgm:prSet presAssocID="{BDE511D3-9A1D-4A61-84BE-A100269257AF}" presName="rootComposite1" presStyleCnt="0"/>
      <dgm:spPr/>
    </dgm:pt>
    <dgm:pt modelId="{1CD73E15-E10E-47C5-B7C9-1B630D88466D}" type="pres">
      <dgm:prSet presAssocID="{BDE511D3-9A1D-4A61-84BE-A100269257A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668A2C4-6D87-4562-94D1-9C044EAE9A60}" type="pres">
      <dgm:prSet presAssocID="{BDE511D3-9A1D-4A61-84BE-A100269257A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4E3D49A1-199C-429C-9F51-D48A0B2CDFFD}" type="pres">
      <dgm:prSet presAssocID="{BDE511D3-9A1D-4A61-84BE-A100269257AF}" presName="hierChild2" presStyleCnt="0"/>
      <dgm:spPr/>
    </dgm:pt>
    <dgm:pt modelId="{88A91D8D-FE2D-4F02-BB93-C9F218CD5EDF}" type="pres">
      <dgm:prSet presAssocID="{736E3723-CCF4-4F31-AA76-C87074AD910D}" presName="Name37" presStyleLbl="parChTrans1D2" presStyleIdx="0" presStyleCnt="3"/>
      <dgm:spPr/>
      <dgm:t>
        <a:bodyPr/>
        <a:lstStyle/>
        <a:p>
          <a:endParaRPr lang="es-ES"/>
        </a:p>
      </dgm:t>
    </dgm:pt>
    <dgm:pt modelId="{DCFE1CBF-A7D4-41E5-825A-2981983014A4}" type="pres">
      <dgm:prSet presAssocID="{3FF83028-16C8-4D98-BF30-C2A393BCC54E}" presName="hierRoot2" presStyleCnt="0">
        <dgm:presLayoutVars>
          <dgm:hierBranch val="init"/>
        </dgm:presLayoutVars>
      </dgm:prSet>
      <dgm:spPr/>
    </dgm:pt>
    <dgm:pt modelId="{04703BBE-ADEB-4F69-B98A-42360D06619E}" type="pres">
      <dgm:prSet presAssocID="{3FF83028-16C8-4D98-BF30-C2A393BCC54E}" presName="rootComposite" presStyleCnt="0"/>
      <dgm:spPr/>
    </dgm:pt>
    <dgm:pt modelId="{D0E5EE06-AA72-401C-9743-1EF4112AF966}" type="pres">
      <dgm:prSet presAssocID="{3FF83028-16C8-4D98-BF30-C2A393BCC54E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88AAB2-2CC4-425A-B678-89772740D40D}" type="pres">
      <dgm:prSet presAssocID="{3FF83028-16C8-4D98-BF30-C2A393BCC54E}" presName="rootConnector" presStyleLbl="node2" presStyleIdx="0" presStyleCnt="3"/>
      <dgm:spPr/>
      <dgm:t>
        <a:bodyPr/>
        <a:lstStyle/>
        <a:p>
          <a:endParaRPr lang="es-ES"/>
        </a:p>
      </dgm:t>
    </dgm:pt>
    <dgm:pt modelId="{16745EC5-FD15-4E8C-9B69-A350EA07B778}" type="pres">
      <dgm:prSet presAssocID="{3FF83028-16C8-4D98-BF30-C2A393BCC54E}" presName="hierChild4" presStyleCnt="0"/>
      <dgm:spPr/>
    </dgm:pt>
    <dgm:pt modelId="{76A6FBD6-B8C6-4A77-9050-192BF827299A}" type="pres">
      <dgm:prSet presAssocID="{3FF83028-16C8-4D98-BF30-C2A393BCC54E}" presName="hierChild5" presStyleCnt="0"/>
      <dgm:spPr/>
    </dgm:pt>
    <dgm:pt modelId="{728E6485-0D7D-4AB4-AFAD-5F28BA365C1C}" type="pres">
      <dgm:prSet presAssocID="{E80A281D-1CDF-4A5C-A318-22E7370386E8}" presName="Name37" presStyleLbl="parChTrans1D2" presStyleIdx="1" presStyleCnt="3"/>
      <dgm:spPr/>
      <dgm:t>
        <a:bodyPr/>
        <a:lstStyle/>
        <a:p>
          <a:endParaRPr lang="es-ES"/>
        </a:p>
      </dgm:t>
    </dgm:pt>
    <dgm:pt modelId="{CC68D91D-17AA-43B2-9355-4FD2F8CEBE76}" type="pres">
      <dgm:prSet presAssocID="{6800A9D6-6C65-40B6-978B-83977E5423CB}" presName="hierRoot2" presStyleCnt="0">
        <dgm:presLayoutVars>
          <dgm:hierBranch val="init"/>
        </dgm:presLayoutVars>
      </dgm:prSet>
      <dgm:spPr/>
    </dgm:pt>
    <dgm:pt modelId="{EBFDFE6C-28B4-4C7C-9ABA-A7BA122FF6C8}" type="pres">
      <dgm:prSet presAssocID="{6800A9D6-6C65-40B6-978B-83977E5423CB}" presName="rootComposite" presStyleCnt="0"/>
      <dgm:spPr/>
    </dgm:pt>
    <dgm:pt modelId="{4E2DFD8B-5C3B-4351-8496-B89150C1FB86}" type="pres">
      <dgm:prSet presAssocID="{6800A9D6-6C65-40B6-978B-83977E5423CB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650F91-DC4D-4C0D-80E1-EDD355F2F01B}" type="pres">
      <dgm:prSet presAssocID="{6800A9D6-6C65-40B6-978B-83977E5423CB}" presName="rootConnector" presStyleLbl="node2" presStyleIdx="1" presStyleCnt="3"/>
      <dgm:spPr/>
      <dgm:t>
        <a:bodyPr/>
        <a:lstStyle/>
        <a:p>
          <a:endParaRPr lang="es-ES"/>
        </a:p>
      </dgm:t>
    </dgm:pt>
    <dgm:pt modelId="{AA0699C8-10BC-4B8D-99D3-623E2482FB4B}" type="pres">
      <dgm:prSet presAssocID="{6800A9D6-6C65-40B6-978B-83977E5423CB}" presName="hierChild4" presStyleCnt="0"/>
      <dgm:spPr/>
    </dgm:pt>
    <dgm:pt modelId="{B4449E6D-D539-454F-8B1A-A15844190850}" type="pres">
      <dgm:prSet presAssocID="{6800A9D6-6C65-40B6-978B-83977E5423CB}" presName="hierChild5" presStyleCnt="0"/>
      <dgm:spPr/>
    </dgm:pt>
    <dgm:pt modelId="{0FE5C25E-A30C-42C5-963E-853EA6DC2753}" type="pres">
      <dgm:prSet presAssocID="{23A55819-4A9B-48ED-9B10-E84BC47B6452}" presName="Name37" presStyleLbl="parChTrans1D2" presStyleIdx="2" presStyleCnt="3"/>
      <dgm:spPr/>
      <dgm:t>
        <a:bodyPr/>
        <a:lstStyle/>
        <a:p>
          <a:endParaRPr lang="es-ES"/>
        </a:p>
      </dgm:t>
    </dgm:pt>
    <dgm:pt modelId="{38AEBEF6-A9FC-463A-A2B9-E53E80246BEC}" type="pres">
      <dgm:prSet presAssocID="{FA939E8B-0470-4E0F-B546-115691DAF410}" presName="hierRoot2" presStyleCnt="0">
        <dgm:presLayoutVars>
          <dgm:hierBranch val="init"/>
        </dgm:presLayoutVars>
      </dgm:prSet>
      <dgm:spPr/>
    </dgm:pt>
    <dgm:pt modelId="{39313EAD-DBAE-4B47-8916-9A91FCAE7093}" type="pres">
      <dgm:prSet presAssocID="{FA939E8B-0470-4E0F-B546-115691DAF410}" presName="rootComposite" presStyleCnt="0"/>
      <dgm:spPr/>
    </dgm:pt>
    <dgm:pt modelId="{D810038A-8C71-4936-A245-D998DDBBCFAF}" type="pres">
      <dgm:prSet presAssocID="{FA939E8B-0470-4E0F-B546-115691DAF410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0B375C6-D52C-4499-A830-84A7730DAB31}" type="pres">
      <dgm:prSet presAssocID="{FA939E8B-0470-4E0F-B546-115691DAF410}" presName="rootConnector" presStyleLbl="node2" presStyleIdx="2" presStyleCnt="3"/>
      <dgm:spPr/>
      <dgm:t>
        <a:bodyPr/>
        <a:lstStyle/>
        <a:p>
          <a:endParaRPr lang="es-ES"/>
        </a:p>
      </dgm:t>
    </dgm:pt>
    <dgm:pt modelId="{57C4AD55-78DC-439E-8876-873E7C96FF98}" type="pres">
      <dgm:prSet presAssocID="{FA939E8B-0470-4E0F-B546-115691DAF410}" presName="hierChild4" presStyleCnt="0"/>
      <dgm:spPr/>
    </dgm:pt>
    <dgm:pt modelId="{619C2C27-7F93-433E-85DF-B3C12A06E4AA}" type="pres">
      <dgm:prSet presAssocID="{FA939E8B-0470-4E0F-B546-115691DAF410}" presName="hierChild5" presStyleCnt="0"/>
      <dgm:spPr/>
    </dgm:pt>
    <dgm:pt modelId="{F065F8F8-F89E-4C2D-B495-71988B075F38}" type="pres">
      <dgm:prSet presAssocID="{BDE511D3-9A1D-4A61-84BE-A100269257AF}" presName="hierChild3" presStyleCnt="0"/>
      <dgm:spPr/>
    </dgm:pt>
  </dgm:ptLst>
  <dgm:cxnLst>
    <dgm:cxn modelId="{AC201ABD-C23D-4B72-8318-9A51A4EC53E4}" srcId="{BDE511D3-9A1D-4A61-84BE-A100269257AF}" destId="{6800A9D6-6C65-40B6-978B-83977E5423CB}" srcOrd="1" destOrd="0" parTransId="{E80A281D-1CDF-4A5C-A318-22E7370386E8}" sibTransId="{A9DD57F4-D5A1-483A-8E24-7EB1D07790DF}"/>
    <dgm:cxn modelId="{712BD639-2593-454F-8369-4ED07A2B8F54}" type="presOf" srcId="{BDE511D3-9A1D-4A61-84BE-A100269257AF}" destId="{A668A2C4-6D87-4562-94D1-9C044EAE9A60}" srcOrd="1" destOrd="0" presId="urn:microsoft.com/office/officeart/2005/8/layout/orgChart1"/>
    <dgm:cxn modelId="{3D0EBED7-EDAD-431C-BCB9-D6EEC94DDF8C}" srcId="{BDE511D3-9A1D-4A61-84BE-A100269257AF}" destId="{3FF83028-16C8-4D98-BF30-C2A393BCC54E}" srcOrd="0" destOrd="0" parTransId="{736E3723-CCF4-4F31-AA76-C87074AD910D}" sibTransId="{E033D499-BDF9-4F85-BFDA-0C11652FA4C0}"/>
    <dgm:cxn modelId="{12D394E2-AF20-4DE9-A2C9-590671823E97}" srcId="{88A3976E-EFD2-4F1A-B693-F5335AD4FEA7}" destId="{BDE511D3-9A1D-4A61-84BE-A100269257AF}" srcOrd="0" destOrd="0" parTransId="{A2DBC78D-90DB-4CFE-AB07-638174D1912A}" sibTransId="{51D8A7DF-D2F7-4F3E-9164-031A73DB7AD0}"/>
    <dgm:cxn modelId="{6B8CE4FC-6360-4494-9CFA-F57C948405AB}" type="presOf" srcId="{3FF83028-16C8-4D98-BF30-C2A393BCC54E}" destId="{8E88AAB2-2CC4-425A-B678-89772740D40D}" srcOrd="1" destOrd="0" presId="urn:microsoft.com/office/officeart/2005/8/layout/orgChart1"/>
    <dgm:cxn modelId="{BC69101B-DA18-44C7-96D1-BC31B1287B68}" srcId="{BDE511D3-9A1D-4A61-84BE-A100269257AF}" destId="{FA939E8B-0470-4E0F-B546-115691DAF410}" srcOrd="2" destOrd="0" parTransId="{23A55819-4A9B-48ED-9B10-E84BC47B6452}" sibTransId="{7CB7EA55-F104-4CEA-ACE5-0FA8FD478941}"/>
    <dgm:cxn modelId="{E8A17B8F-8CAD-4BB1-B160-A89DE1B8BC5C}" type="presOf" srcId="{E80A281D-1CDF-4A5C-A318-22E7370386E8}" destId="{728E6485-0D7D-4AB4-AFAD-5F28BA365C1C}" srcOrd="0" destOrd="0" presId="urn:microsoft.com/office/officeart/2005/8/layout/orgChart1"/>
    <dgm:cxn modelId="{9417E3A1-CE6A-4D21-B606-0A701424DA36}" type="presOf" srcId="{BDE511D3-9A1D-4A61-84BE-A100269257AF}" destId="{1CD73E15-E10E-47C5-B7C9-1B630D88466D}" srcOrd="0" destOrd="0" presId="urn:microsoft.com/office/officeart/2005/8/layout/orgChart1"/>
    <dgm:cxn modelId="{9D06D1A4-6946-4C06-AB0C-4562F1144F7F}" type="presOf" srcId="{FA939E8B-0470-4E0F-B546-115691DAF410}" destId="{D810038A-8C71-4936-A245-D998DDBBCFAF}" srcOrd="0" destOrd="0" presId="urn:microsoft.com/office/officeart/2005/8/layout/orgChart1"/>
    <dgm:cxn modelId="{2E5F3FE7-B19D-49FC-8D6D-5C22FD033301}" type="presOf" srcId="{FA939E8B-0470-4E0F-B546-115691DAF410}" destId="{30B375C6-D52C-4499-A830-84A7730DAB31}" srcOrd="1" destOrd="0" presId="urn:microsoft.com/office/officeart/2005/8/layout/orgChart1"/>
    <dgm:cxn modelId="{2B0F0D79-10D7-40A7-8784-9436A6291E67}" type="presOf" srcId="{23A55819-4A9B-48ED-9B10-E84BC47B6452}" destId="{0FE5C25E-A30C-42C5-963E-853EA6DC2753}" srcOrd="0" destOrd="0" presId="urn:microsoft.com/office/officeart/2005/8/layout/orgChart1"/>
    <dgm:cxn modelId="{D427E747-0360-4F0C-BB0C-D44B6724B0ED}" type="presOf" srcId="{6800A9D6-6C65-40B6-978B-83977E5423CB}" destId="{4E2DFD8B-5C3B-4351-8496-B89150C1FB86}" srcOrd="0" destOrd="0" presId="urn:microsoft.com/office/officeart/2005/8/layout/orgChart1"/>
    <dgm:cxn modelId="{1BAF3FAD-F2DB-425F-880A-B4272122A031}" type="presOf" srcId="{3FF83028-16C8-4D98-BF30-C2A393BCC54E}" destId="{D0E5EE06-AA72-401C-9743-1EF4112AF966}" srcOrd="0" destOrd="0" presId="urn:microsoft.com/office/officeart/2005/8/layout/orgChart1"/>
    <dgm:cxn modelId="{D1076BEF-3F0D-4861-904F-DA87A9B4C5C9}" type="presOf" srcId="{6800A9D6-6C65-40B6-978B-83977E5423CB}" destId="{FE650F91-DC4D-4C0D-80E1-EDD355F2F01B}" srcOrd="1" destOrd="0" presId="urn:microsoft.com/office/officeart/2005/8/layout/orgChart1"/>
    <dgm:cxn modelId="{6F0A29FB-FE45-44A4-AFF6-A46BB664F713}" type="presOf" srcId="{88A3976E-EFD2-4F1A-B693-F5335AD4FEA7}" destId="{7C676463-9A77-4D63-8331-227B72CF0EDB}" srcOrd="0" destOrd="0" presId="urn:microsoft.com/office/officeart/2005/8/layout/orgChart1"/>
    <dgm:cxn modelId="{72386677-24FC-4BAD-BA44-4AC2C1AC9847}" type="presOf" srcId="{736E3723-CCF4-4F31-AA76-C87074AD910D}" destId="{88A91D8D-FE2D-4F02-BB93-C9F218CD5EDF}" srcOrd="0" destOrd="0" presId="urn:microsoft.com/office/officeart/2005/8/layout/orgChart1"/>
    <dgm:cxn modelId="{DA01B04C-4284-4CF0-9809-ABFFA2F9BA41}" type="presParOf" srcId="{7C676463-9A77-4D63-8331-227B72CF0EDB}" destId="{A49ACED4-1CE1-4FFA-A44F-9A76AF383CBE}" srcOrd="0" destOrd="0" presId="urn:microsoft.com/office/officeart/2005/8/layout/orgChart1"/>
    <dgm:cxn modelId="{DE99EDF4-AE47-411C-974F-9E448E36A4C4}" type="presParOf" srcId="{A49ACED4-1CE1-4FFA-A44F-9A76AF383CBE}" destId="{9664345E-904E-4B54-9D79-E35DE4B6AFE9}" srcOrd="0" destOrd="0" presId="urn:microsoft.com/office/officeart/2005/8/layout/orgChart1"/>
    <dgm:cxn modelId="{A6097E22-1022-4AF5-9899-2E1A51186037}" type="presParOf" srcId="{9664345E-904E-4B54-9D79-E35DE4B6AFE9}" destId="{1CD73E15-E10E-47C5-B7C9-1B630D88466D}" srcOrd="0" destOrd="0" presId="urn:microsoft.com/office/officeart/2005/8/layout/orgChart1"/>
    <dgm:cxn modelId="{EEA46B69-0D2E-45E8-82B6-D15C3E058734}" type="presParOf" srcId="{9664345E-904E-4B54-9D79-E35DE4B6AFE9}" destId="{A668A2C4-6D87-4562-94D1-9C044EAE9A60}" srcOrd="1" destOrd="0" presId="urn:microsoft.com/office/officeart/2005/8/layout/orgChart1"/>
    <dgm:cxn modelId="{7198A704-D04A-497E-88DE-32663E81D60B}" type="presParOf" srcId="{A49ACED4-1CE1-4FFA-A44F-9A76AF383CBE}" destId="{4E3D49A1-199C-429C-9F51-D48A0B2CDFFD}" srcOrd="1" destOrd="0" presId="urn:microsoft.com/office/officeart/2005/8/layout/orgChart1"/>
    <dgm:cxn modelId="{889ADC29-65D0-4874-95B0-7AE6D2F3A4D8}" type="presParOf" srcId="{4E3D49A1-199C-429C-9F51-D48A0B2CDFFD}" destId="{88A91D8D-FE2D-4F02-BB93-C9F218CD5EDF}" srcOrd="0" destOrd="0" presId="urn:microsoft.com/office/officeart/2005/8/layout/orgChart1"/>
    <dgm:cxn modelId="{9B99A993-07B1-483C-A31E-7E448D3C4341}" type="presParOf" srcId="{4E3D49A1-199C-429C-9F51-D48A0B2CDFFD}" destId="{DCFE1CBF-A7D4-41E5-825A-2981983014A4}" srcOrd="1" destOrd="0" presId="urn:microsoft.com/office/officeart/2005/8/layout/orgChart1"/>
    <dgm:cxn modelId="{7264C4AF-50B7-4B1A-96F5-18B0BF15E0ED}" type="presParOf" srcId="{DCFE1CBF-A7D4-41E5-825A-2981983014A4}" destId="{04703BBE-ADEB-4F69-B98A-42360D06619E}" srcOrd="0" destOrd="0" presId="urn:microsoft.com/office/officeart/2005/8/layout/orgChart1"/>
    <dgm:cxn modelId="{F1C8D85C-7D50-41CF-8FB9-1BF997660421}" type="presParOf" srcId="{04703BBE-ADEB-4F69-B98A-42360D06619E}" destId="{D0E5EE06-AA72-401C-9743-1EF4112AF966}" srcOrd="0" destOrd="0" presId="urn:microsoft.com/office/officeart/2005/8/layout/orgChart1"/>
    <dgm:cxn modelId="{955C1ED8-4E66-45C7-9B52-8062A90545E2}" type="presParOf" srcId="{04703BBE-ADEB-4F69-B98A-42360D06619E}" destId="{8E88AAB2-2CC4-425A-B678-89772740D40D}" srcOrd="1" destOrd="0" presId="urn:microsoft.com/office/officeart/2005/8/layout/orgChart1"/>
    <dgm:cxn modelId="{18BB782F-4B3F-4993-A014-A7BBC924C1F9}" type="presParOf" srcId="{DCFE1CBF-A7D4-41E5-825A-2981983014A4}" destId="{16745EC5-FD15-4E8C-9B69-A350EA07B778}" srcOrd="1" destOrd="0" presId="urn:microsoft.com/office/officeart/2005/8/layout/orgChart1"/>
    <dgm:cxn modelId="{64C7C916-455B-4AA4-A487-6179CA3F4E31}" type="presParOf" srcId="{DCFE1CBF-A7D4-41E5-825A-2981983014A4}" destId="{76A6FBD6-B8C6-4A77-9050-192BF827299A}" srcOrd="2" destOrd="0" presId="urn:microsoft.com/office/officeart/2005/8/layout/orgChart1"/>
    <dgm:cxn modelId="{9164C7EA-3917-4D26-9A81-DDDA6C7FA7FF}" type="presParOf" srcId="{4E3D49A1-199C-429C-9F51-D48A0B2CDFFD}" destId="{728E6485-0D7D-4AB4-AFAD-5F28BA365C1C}" srcOrd="2" destOrd="0" presId="urn:microsoft.com/office/officeart/2005/8/layout/orgChart1"/>
    <dgm:cxn modelId="{C734A363-63B1-4FD7-B310-BEED13C04F97}" type="presParOf" srcId="{4E3D49A1-199C-429C-9F51-D48A0B2CDFFD}" destId="{CC68D91D-17AA-43B2-9355-4FD2F8CEBE76}" srcOrd="3" destOrd="0" presId="urn:microsoft.com/office/officeart/2005/8/layout/orgChart1"/>
    <dgm:cxn modelId="{600FF619-F47D-41AE-8868-771793D4FB59}" type="presParOf" srcId="{CC68D91D-17AA-43B2-9355-4FD2F8CEBE76}" destId="{EBFDFE6C-28B4-4C7C-9ABA-A7BA122FF6C8}" srcOrd="0" destOrd="0" presId="urn:microsoft.com/office/officeart/2005/8/layout/orgChart1"/>
    <dgm:cxn modelId="{29013135-CDE7-4A63-9989-4DBCEAB5385E}" type="presParOf" srcId="{EBFDFE6C-28B4-4C7C-9ABA-A7BA122FF6C8}" destId="{4E2DFD8B-5C3B-4351-8496-B89150C1FB86}" srcOrd="0" destOrd="0" presId="urn:microsoft.com/office/officeart/2005/8/layout/orgChart1"/>
    <dgm:cxn modelId="{A986A9A3-C656-4A85-9674-66174325DCB5}" type="presParOf" srcId="{EBFDFE6C-28B4-4C7C-9ABA-A7BA122FF6C8}" destId="{FE650F91-DC4D-4C0D-80E1-EDD355F2F01B}" srcOrd="1" destOrd="0" presId="urn:microsoft.com/office/officeart/2005/8/layout/orgChart1"/>
    <dgm:cxn modelId="{8BCE5375-EA2B-4CC9-A92C-1485C41FAEF8}" type="presParOf" srcId="{CC68D91D-17AA-43B2-9355-4FD2F8CEBE76}" destId="{AA0699C8-10BC-4B8D-99D3-623E2482FB4B}" srcOrd="1" destOrd="0" presId="urn:microsoft.com/office/officeart/2005/8/layout/orgChart1"/>
    <dgm:cxn modelId="{BB4FEFBC-72DB-4FB6-8DFB-937DB59FF236}" type="presParOf" srcId="{CC68D91D-17AA-43B2-9355-4FD2F8CEBE76}" destId="{B4449E6D-D539-454F-8B1A-A15844190850}" srcOrd="2" destOrd="0" presId="urn:microsoft.com/office/officeart/2005/8/layout/orgChart1"/>
    <dgm:cxn modelId="{D45DB34C-3641-4547-B5FD-7D4E05796933}" type="presParOf" srcId="{4E3D49A1-199C-429C-9F51-D48A0B2CDFFD}" destId="{0FE5C25E-A30C-42C5-963E-853EA6DC2753}" srcOrd="4" destOrd="0" presId="urn:microsoft.com/office/officeart/2005/8/layout/orgChart1"/>
    <dgm:cxn modelId="{B46CF4BD-A784-4DF4-ABDE-425CD2DA7013}" type="presParOf" srcId="{4E3D49A1-199C-429C-9F51-D48A0B2CDFFD}" destId="{38AEBEF6-A9FC-463A-A2B9-E53E80246BEC}" srcOrd="5" destOrd="0" presId="urn:microsoft.com/office/officeart/2005/8/layout/orgChart1"/>
    <dgm:cxn modelId="{2A99B4A9-2C58-4F60-91E1-015569C0945D}" type="presParOf" srcId="{38AEBEF6-A9FC-463A-A2B9-E53E80246BEC}" destId="{39313EAD-DBAE-4B47-8916-9A91FCAE7093}" srcOrd="0" destOrd="0" presId="urn:microsoft.com/office/officeart/2005/8/layout/orgChart1"/>
    <dgm:cxn modelId="{8B26BDBD-C27B-4B00-9BA8-81A2D0422BC1}" type="presParOf" srcId="{39313EAD-DBAE-4B47-8916-9A91FCAE7093}" destId="{D810038A-8C71-4936-A245-D998DDBBCFAF}" srcOrd="0" destOrd="0" presId="urn:microsoft.com/office/officeart/2005/8/layout/orgChart1"/>
    <dgm:cxn modelId="{9166A914-C10D-4DD7-96B4-D4BF3DDD6BC2}" type="presParOf" srcId="{39313EAD-DBAE-4B47-8916-9A91FCAE7093}" destId="{30B375C6-D52C-4499-A830-84A7730DAB31}" srcOrd="1" destOrd="0" presId="urn:microsoft.com/office/officeart/2005/8/layout/orgChart1"/>
    <dgm:cxn modelId="{AB502CA7-E203-4644-8C3B-70A678B012BF}" type="presParOf" srcId="{38AEBEF6-A9FC-463A-A2B9-E53E80246BEC}" destId="{57C4AD55-78DC-439E-8876-873E7C96FF98}" srcOrd="1" destOrd="0" presId="urn:microsoft.com/office/officeart/2005/8/layout/orgChart1"/>
    <dgm:cxn modelId="{396F2D20-4069-46CC-8874-335BE27C673A}" type="presParOf" srcId="{38AEBEF6-A9FC-463A-A2B9-E53E80246BEC}" destId="{619C2C27-7F93-433E-85DF-B3C12A06E4AA}" srcOrd="2" destOrd="0" presId="urn:microsoft.com/office/officeart/2005/8/layout/orgChart1"/>
    <dgm:cxn modelId="{BA0053B1-74F6-423E-B223-DBD5AD2362DC}" type="presParOf" srcId="{A49ACED4-1CE1-4FFA-A44F-9A76AF383CBE}" destId="{F065F8F8-F89E-4C2D-B495-71988B075F38}" srcOrd="2" destOrd="0" presId="urn:microsoft.com/office/officeart/2005/8/layout/orgChart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23FF1CC-167E-476F-B8B5-B74DAEF5EACB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CBDF4AC7-672B-418C-9CED-165947187709}">
      <dgm:prSet phldrT="[Texto]"/>
      <dgm:spPr/>
      <dgm:t>
        <a:bodyPr/>
        <a:lstStyle/>
        <a:p>
          <a:r>
            <a:rPr lang="es-ES" dirty="0" smtClean="0"/>
            <a:t>ECOG 0-1</a:t>
          </a:r>
        </a:p>
        <a:p>
          <a:r>
            <a:rPr lang="es-ES" dirty="0" smtClean="0"/>
            <a:t>Primario </a:t>
          </a:r>
          <a:r>
            <a:rPr lang="es-ES" dirty="0" err="1" smtClean="0"/>
            <a:t>resecable</a:t>
          </a:r>
          <a:endParaRPr lang="es-ES" dirty="0"/>
        </a:p>
      </dgm:t>
    </dgm:pt>
    <dgm:pt modelId="{32F9BC37-A419-4574-962D-089EFAF0C429}" type="parTrans" cxnId="{21AB6F2C-73FB-499E-8F65-D14CB153CECD}">
      <dgm:prSet/>
      <dgm:spPr/>
      <dgm:t>
        <a:bodyPr/>
        <a:lstStyle/>
        <a:p>
          <a:endParaRPr lang="es-ES"/>
        </a:p>
      </dgm:t>
    </dgm:pt>
    <dgm:pt modelId="{F59D2ADC-2C5D-47DF-B7EC-BECE08C577EF}" type="sibTrans" cxnId="{21AB6F2C-73FB-499E-8F65-D14CB153CECD}">
      <dgm:prSet/>
      <dgm:spPr/>
      <dgm:t>
        <a:bodyPr/>
        <a:lstStyle/>
        <a:p>
          <a:endParaRPr lang="es-ES"/>
        </a:p>
      </dgm:t>
    </dgm:pt>
    <dgm:pt modelId="{58BFD2D4-ADDF-4CA5-A747-1A243849A482}">
      <dgm:prSet phldrT="[Texto]"/>
      <dgm:spPr/>
      <dgm:t>
        <a:bodyPr/>
        <a:lstStyle/>
        <a:p>
          <a:r>
            <a:rPr lang="es-ES" dirty="0" smtClean="0"/>
            <a:t>1º Nefrectomía </a:t>
          </a:r>
          <a:r>
            <a:rPr lang="es-ES" dirty="0" err="1" smtClean="0"/>
            <a:t>citorreductora</a:t>
          </a:r>
          <a:endParaRPr lang="es-ES" dirty="0" smtClean="0"/>
        </a:p>
        <a:p>
          <a:r>
            <a:rPr lang="es-ES" dirty="0" smtClean="0"/>
            <a:t>2º Tratamiento sistémico</a:t>
          </a:r>
          <a:endParaRPr lang="es-ES" dirty="0"/>
        </a:p>
      </dgm:t>
    </dgm:pt>
    <dgm:pt modelId="{9037521E-E081-495D-AB9D-B52BE84D3B6B}" type="parTrans" cxnId="{CA57BBC3-86D8-4DD3-B7A6-718EEE1137BB}">
      <dgm:prSet/>
      <dgm:spPr/>
      <dgm:t>
        <a:bodyPr/>
        <a:lstStyle/>
        <a:p>
          <a:endParaRPr lang="es-ES"/>
        </a:p>
      </dgm:t>
    </dgm:pt>
    <dgm:pt modelId="{4E19A820-4F39-4C43-A2CD-485639D78754}" type="sibTrans" cxnId="{CA57BBC3-86D8-4DD3-B7A6-718EEE1137BB}">
      <dgm:prSet/>
      <dgm:spPr/>
      <dgm:t>
        <a:bodyPr/>
        <a:lstStyle/>
        <a:p>
          <a:endParaRPr lang="es-ES"/>
        </a:p>
      </dgm:t>
    </dgm:pt>
    <dgm:pt modelId="{16A9BEF9-0356-45C9-8154-76C71C30D00E}" type="pres">
      <dgm:prSet presAssocID="{923FF1CC-167E-476F-B8B5-B74DAEF5EACB}" presName="Name0" presStyleCnt="0">
        <dgm:presLayoutVars>
          <dgm:dir/>
          <dgm:resizeHandles val="exact"/>
        </dgm:presLayoutVars>
      </dgm:prSet>
      <dgm:spPr/>
    </dgm:pt>
    <dgm:pt modelId="{5B7D2017-4EA7-483B-941C-E559ADC75FE0}" type="pres">
      <dgm:prSet presAssocID="{CBDF4AC7-672B-418C-9CED-165947187709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D385131-FF38-4C1E-8FC2-9AE93819A3D7}" type="pres">
      <dgm:prSet presAssocID="{F59D2ADC-2C5D-47DF-B7EC-BECE08C577EF}" presName="sibTrans" presStyleLbl="sibTrans2D1" presStyleIdx="0" presStyleCnt="1"/>
      <dgm:spPr/>
      <dgm:t>
        <a:bodyPr/>
        <a:lstStyle/>
        <a:p>
          <a:endParaRPr lang="es-ES"/>
        </a:p>
      </dgm:t>
    </dgm:pt>
    <dgm:pt modelId="{57C6579B-C975-453A-989D-7582EFAEA8B6}" type="pres">
      <dgm:prSet presAssocID="{F59D2ADC-2C5D-47DF-B7EC-BECE08C577EF}" presName="connectorText" presStyleLbl="sibTrans2D1" presStyleIdx="0" presStyleCnt="1"/>
      <dgm:spPr/>
      <dgm:t>
        <a:bodyPr/>
        <a:lstStyle/>
        <a:p>
          <a:endParaRPr lang="es-ES"/>
        </a:p>
      </dgm:t>
    </dgm:pt>
    <dgm:pt modelId="{15C3EF18-EF43-4278-A8AD-DB1D1AC88DD7}" type="pres">
      <dgm:prSet presAssocID="{58BFD2D4-ADDF-4CA5-A747-1A243849A482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368FD3D-76DA-4BE4-A658-3C753C9E1F9E}" type="presOf" srcId="{58BFD2D4-ADDF-4CA5-A747-1A243849A482}" destId="{15C3EF18-EF43-4278-A8AD-DB1D1AC88DD7}" srcOrd="0" destOrd="0" presId="urn:microsoft.com/office/officeart/2005/8/layout/process1"/>
    <dgm:cxn modelId="{21AB6F2C-73FB-499E-8F65-D14CB153CECD}" srcId="{923FF1CC-167E-476F-B8B5-B74DAEF5EACB}" destId="{CBDF4AC7-672B-418C-9CED-165947187709}" srcOrd="0" destOrd="0" parTransId="{32F9BC37-A419-4574-962D-089EFAF0C429}" sibTransId="{F59D2ADC-2C5D-47DF-B7EC-BECE08C577EF}"/>
    <dgm:cxn modelId="{CA57BBC3-86D8-4DD3-B7A6-718EEE1137BB}" srcId="{923FF1CC-167E-476F-B8B5-B74DAEF5EACB}" destId="{58BFD2D4-ADDF-4CA5-A747-1A243849A482}" srcOrd="1" destOrd="0" parTransId="{9037521E-E081-495D-AB9D-B52BE84D3B6B}" sibTransId="{4E19A820-4F39-4C43-A2CD-485639D78754}"/>
    <dgm:cxn modelId="{4C5A17B3-07A4-4CF7-87BD-A7270F22C709}" type="presOf" srcId="{923FF1CC-167E-476F-B8B5-B74DAEF5EACB}" destId="{16A9BEF9-0356-45C9-8154-76C71C30D00E}" srcOrd="0" destOrd="0" presId="urn:microsoft.com/office/officeart/2005/8/layout/process1"/>
    <dgm:cxn modelId="{17A2E38F-D1D8-43B7-B121-5F98198DC66B}" type="presOf" srcId="{F59D2ADC-2C5D-47DF-B7EC-BECE08C577EF}" destId="{ED385131-FF38-4C1E-8FC2-9AE93819A3D7}" srcOrd="0" destOrd="0" presId="urn:microsoft.com/office/officeart/2005/8/layout/process1"/>
    <dgm:cxn modelId="{496EFD9E-CCB3-4897-9F3B-182B1909DAAF}" type="presOf" srcId="{F59D2ADC-2C5D-47DF-B7EC-BECE08C577EF}" destId="{57C6579B-C975-453A-989D-7582EFAEA8B6}" srcOrd="1" destOrd="0" presId="urn:microsoft.com/office/officeart/2005/8/layout/process1"/>
    <dgm:cxn modelId="{D613050D-AAF8-4A45-B04F-C3C3958D3BDD}" type="presOf" srcId="{CBDF4AC7-672B-418C-9CED-165947187709}" destId="{5B7D2017-4EA7-483B-941C-E559ADC75FE0}" srcOrd="0" destOrd="0" presId="urn:microsoft.com/office/officeart/2005/8/layout/process1"/>
    <dgm:cxn modelId="{37931503-EE43-4974-A7BE-D15C7683E8D9}" type="presParOf" srcId="{16A9BEF9-0356-45C9-8154-76C71C30D00E}" destId="{5B7D2017-4EA7-483B-941C-E559ADC75FE0}" srcOrd="0" destOrd="0" presId="urn:microsoft.com/office/officeart/2005/8/layout/process1"/>
    <dgm:cxn modelId="{8D0A502B-A554-4EC1-8935-CBD2A2EFCEAB}" type="presParOf" srcId="{16A9BEF9-0356-45C9-8154-76C71C30D00E}" destId="{ED385131-FF38-4C1E-8FC2-9AE93819A3D7}" srcOrd="1" destOrd="0" presId="urn:microsoft.com/office/officeart/2005/8/layout/process1"/>
    <dgm:cxn modelId="{1519CF85-ABB1-4690-B4A9-E591FED26934}" type="presParOf" srcId="{ED385131-FF38-4C1E-8FC2-9AE93819A3D7}" destId="{57C6579B-C975-453A-989D-7582EFAEA8B6}" srcOrd="0" destOrd="0" presId="urn:microsoft.com/office/officeart/2005/8/layout/process1"/>
    <dgm:cxn modelId="{012A5341-2BE4-467A-B78A-B6801B082871}" type="presParOf" srcId="{16A9BEF9-0356-45C9-8154-76C71C30D00E}" destId="{15C3EF18-EF43-4278-A8AD-DB1D1AC88DD7}" srcOrd="2" destOrd="0" presId="urn:microsoft.com/office/officeart/2005/8/layout/process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319D4E8-9271-4296-B033-4DC2F967C0C5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38AF4F47-589E-404D-B8E6-E7CAD9D4FC71}">
      <dgm:prSet phldrT="[Texto]"/>
      <dgm:spPr/>
      <dgm:t>
        <a:bodyPr/>
        <a:lstStyle/>
        <a:p>
          <a:r>
            <a:rPr lang="es-ES" dirty="0" smtClean="0"/>
            <a:t>ECOG 2</a:t>
          </a:r>
        </a:p>
        <a:p>
          <a:r>
            <a:rPr lang="es-ES" dirty="0" smtClean="0"/>
            <a:t>Primario </a:t>
          </a:r>
          <a:r>
            <a:rPr lang="es-ES" dirty="0" err="1" smtClean="0"/>
            <a:t>irresecable</a:t>
          </a:r>
          <a:endParaRPr lang="es-ES" dirty="0"/>
        </a:p>
      </dgm:t>
    </dgm:pt>
    <dgm:pt modelId="{05194C83-D6FA-4847-9BC9-C963F383E78F}" type="parTrans" cxnId="{5EBAF6E2-694E-4197-9717-24EC56013506}">
      <dgm:prSet/>
      <dgm:spPr/>
      <dgm:t>
        <a:bodyPr/>
        <a:lstStyle/>
        <a:p>
          <a:endParaRPr lang="es-ES"/>
        </a:p>
      </dgm:t>
    </dgm:pt>
    <dgm:pt modelId="{34B80525-D0DC-413B-B293-D4D97CA4D49F}" type="sibTrans" cxnId="{5EBAF6E2-694E-4197-9717-24EC56013506}">
      <dgm:prSet/>
      <dgm:spPr/>
      <dgm:t>
        <a:bodyPr/>
        <a:lstStyle/>
        <a:p>
          <a:endParaRPr lang="es-ES"/>
        </a:p>
      </dgm:t>
    </dgm:pt>
    <dgm:pt modelId="{50D03876-233F-4DB0-BFFC-0BD7EC21AC9C}">
      <dgm:prSet phldrT="[Texto]"/>
      <dgm:spPr/>
      <dgm:t>
        <a:bodyPr/>
        <a:lstStyle/>
        <a:p>
          <a:r>
            <a:rPr lang="es-ES" dirty="0" smtClean="0"/>
            <a:t>1º Tratamiento sistémico</a:t>
          </a:r>
        </a:p>
        <a:p>
          <a:r>
            <a:rPr lang="es-ES" dirty="0" smtClean="0"/>
            <a:t>2º Valorar </a:t>
          </a:r>
          <a:r>
            <a:rPr lang="es-ES" dirty="0" err="1" smtClean="0"/>
            <a:t>metastasectomías</a:t>
          </a:r>
          <a:endParaRPr lang="es-ES" dirty="0" smtClean="0"/>
        </a:p>
        <a:p>
          <a:r>
            <a:rPr lang="es-ES" dirty="0" smtClean="0"/>
            <a:t>y Radioterapia paliativa</a:t>
          </a:r>
          <a:endParaRPr lang="es-ES" dirty="0"/>
        </a:p>
      </dgm:t>
    </dgm:pt>
    <dgm:pt modelId="{E45A946E-62D2-4EE0-92E7-FBBCB30A22FF}" type="parTrans" cxnId="{24F57DCF-76A7-4AB6-98B2-EE1BD1581FD4}">
      <dgm:prSet/>
      <dgm:spPr/>
      <dgm:t>
        <a:bodyPr/>
        <a:lstStyle/>
        <a:p>
          <a:endParaRPr lang="es-ES"/>
        </a:p>
      </dgm:t>
    </dgm:pt>
    <dgm:pt modelId="{9D217FAA-2FDF-43A0-87A2-F4EA4B92B354}" type="sibTrans" cxnId="{24F57DCF-76A7-4AB6-98B2-EE1BD1581FD4}">
      <dgm:prSet/>
      <dgm:spPr/>
      <dgm:t>
        <a:bodyPr/>
        <a:lstStyle/>
        <a:p>
          <a:endParaRPr lang="es-ES"/>
        </a:p>
      </dgm:t>
    </dgm:pt>
    <dgm:pt modelId="{A4350F8C-C18C-42CD-9A4B-1ED605016DD0}" type="pres">
      <dgm:prSet presAssocID="{2319D4E8-9271-4296-B033-4DC2F967C0C5}" presName="Name0" presStyleCnt="0">
        <dgm:presLayoutVars>
          <dgm:dir/>
          <dgm:resizeHandles val="exact"/>
        </dgm:presLayoutVars>
      </dgm:prSet>
      <dgm:spPr/>
    </dgm:pt>
    <dgm:pt modelId="{A924E1AD-8E72-43C3-AE3C-2999CD7D61B7}" type="pres">
      <dgm:prSet presAssocID="{38AF4F47-589E-404D-B8E6-E7CAD9D4FC71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606927A-2166-4B49-B293-CB87093242FB}" type="pres">
      <dgm:prSet presAssocID="{34B80525-D0DC-413B-B293-D4D97CA4D49F}" presName="sibTrans" presStyleLbl="sibTrans2D1" presStyleIdx="0" presStyleCnt="1"/>
      <dgm:spPr/>
      <dgm:t>
        <a:bodyPr/>
        <a:lstStyle/>
        <a:p>
          <a:endParaRPr lang="es-ES"/>
        </a:p>
      </dgm:t>
    </dgm:pt>
    <dgm:pt modelId="{47341953-65CA-41CA-BF6F-EF0901478A68}" type="pres">
      <dgm:prSet presAssocID="{34B80525-D0DC-413B-B293-D4D97CA4D49F}" presName="connectorText" presStyleLbl="sibTrans2D1" presStyleIdx="0" presStyleCnt="1"/>
      <dgm:spPr/>
      <dgm:t>
        <a:bodyPr/>
        <a:lstStyle/>
        <a:p>
          <a:endParaRPr lang="es-ES"/>
        </a:p>
      </dgm:t>
    </dgm:pt>
    <dgm:pt modelId="{0880AC6B-E32F-40A4-976C-99178C1DDEF3}" type="pres">
      <dgm:prSet presAssocID="{50D03876-233F-4DB0-BFFC-0BD7EC21AC9C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EBAF6E2-694E-4197-9717-24EC56013506}" srcId="{2319D4E8-9271-4296-B033-4DC2F967C0C5}" destId="{38AF4F47-589E-404D-B8E6-E7CAD9D4FC71}" srcOrd="0" destOrd="0" parTransId="{05194C83-D6FA-4847-9BC9-C963F383E78F}" sibTransId="{34B80525-D0DC-413B-B293-D4D97CA4D49F}"/>
    <dgm:cxn modelId="{6D22434A-CE3A-47B3-83F0-A19170275DF2}" type="presOf" srcId="{34B80525-D0DC-413B-B293-D4D97CA4D49F}" destId="{47341953-65CA-41CA-BF6F-EF0901478A68}" srcOrd="1" destOrd="0" presId="urn:microsoft.com/office/officeart/2005/8/layout/process1"/>
    <dgm:cxn modelId="{DD025F6C-8043-4A32-B5C0-A4494FBF1959}" type="presOf" srcId="{38AF4F47-589E-404D-B8E6-E7CAD9D4FC71}" destId="{A924E1AD-8E72-43C3-AE3C-2999CD7D61B7}" srcOrd="0" destOrd="0" presId="urn:microsoft.com/office/officeart/2005/8/layout/process1"/>
    <dgm:cxn modelId="{24F57DCF-76A7-4AB6-98B2-EE1BD1581FD4}" srcId="{2319D4E8-9271-4296-B033-4DC2F967C0C5}" destId="{50D03876-233F-4DB0-BFFC-0BD7EC21AC9C}" srcOrd="1" destOrd="0" parTransId="{E45A946E-62D2-4EE0-92E7-FBBCB30A22FF}" sibTransId="{9D217FAA-2FDF-43A0-87A2-F4EA4B92B354}"/>
    <dgm:cxn modelId="{E804650B-424D-4E08-B366-D3A8A8A9D640}" type="presOf" srcId="{2319D4E8-9271-4296-B033-4DC2F967C0C5}" destId="{A4350F8C-C18C-42CD-9A4B-1ED605016DD0}" srcOrd="0" destOrd="0" presId="urn:microsoft.com/office/officeart/2005/8/layout/process1"/>
    <dgm:cxn modelId="{AA25FA8A-9504-41AF-94F7-E87248DB11AD}" type="presOf" srcId="{34B80525-D0DC-413B-B293-D4D97CA4D49F}" destId="{4606927A-2166-4B49-B293-CB87093242FB}" srcOrd="0" destOrd="0" presId="urn:microsoft.com/office/officeart/2005/8/layout/process1"/>
    <dgm:cxn modelId="{2F55F9B2-FCE9-4B87-8462-A9F372BB0D31}" type="presOf" srcId="{50D03876-233F-4DB0-BFFC-0BD7EC21AC9C}" destId="{0880AC6B-E32F-40A4-976C-99178C1DDEF3}" srcOrd="0" destOrd="0" presId="urn:microsoft.com/office/officeart/2005/8/layout/process1"/>
    <dgm:cxn modelId="{751B352C-64ED-47F2-A98E-25AE77AA6472}" type="presParOf" srcId="{A4350F8C-C18C-42CD-9A4B-1ED605016DD0}" destId="{A924E1AD-8E72-43C3-AE3C-2999CD7D61B7}" srcOrd="0" destOrd="0" presId="urn:microsoft.com/office/officeart/2005/8/layout/process1"/>
    <dgm:cxn modelId="{05FB45A9-EDC4-41B0-87BE-32D5840FEA72}" type="presParOf" srcId="{A4350F8C-C18C-42CD-9A4B-1ED605016DD0}" destId="{4606927A-2166-4B49-B293-CB87093242FB}" srcOrd="1" destOrd="0" presId="urn:microsoft.com/office/officeart/2005/8/layout/process1"/>
    <dgm:cxn modelId="{B82823F5-9D8E-40A8-A574-743D487B7EA1}" type="presParOf" srcId="{4606927A-2166-4B49-B293-CB87093242FB}" destId="{47341953-65CA-41CA-BF6F-EF0901478A68}" srcOrd="0" destOrd="0" presId="urn:microsoft.com/office/officeart/2005/8/layout/process1"/>
    <dgm:cxn modelId="{024729E5-FD95-486C-821D-4D49308E084E}" type="presParOf" srcId="{A4350F8C-C18C-42CD-9A4B-1ED605016DD0}" destId="{0880AC6B-E32F-40A4-976C-99178C1DDEF3}" srcOrd="2" destOrd="0" presId="urn:microsoft.com/office/officeart/2005/8/layout/process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0D7FF7-096C-5C44-A519-CE0C98AE7C64}" type="datetimeFigureOut">
              <a:rPr lang="en-US" smtClean="0"/>
              <a:pPr/>
              <a:t>11/29/2015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D02884-714A-0A40-AD77-B54A7B23275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98492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Calibri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26E004-92C1-1D48-BC6F-C94ECF79CA30}" type="slidenum">
              <a:rPr lang="en-US">
                <a:latin typeface="Garamond" pitchFamily="-111" charset="0"/>
                <a:ea typeface="ＭＳ Ｐゴシック" pitchFamily="-111" charset="-128"/>
                <a:cs typeface="ＭＳ Ｐゴシック" pitchFamily="-111" charset="-128"/>
              </a:rPr>
              <a:pPr/>
              <a:t>25</a:t>
            </a:fld>
            <a:endParaRPr lang="en-US">
              <a:latin typeface="Garamond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Calibri" pitchFamily="-111" charset="0"/>
                <a:ea typeface="ＭＳ Ｐゴシック" pitchFamily="-111" charset="-128"/>
                <a:cs typeface="ＭＳ Ｐゴシック" pitchFamily="-111" charset="-128"/>
              </a:rPr>
              <a:t>2006- sorafenib, sutent</a:t>
            </a:r>
          </a:p>
          <a:p>
            <a:r>
              <a:rPr lang="en-US">
                <a:latin typeface="Calibri" pitchFamily="-111" charset="0"/>
                <a:ea typeface="ＭＳ Ｐゴシック" pitchFamily="-111" charset="-128"/>
                <a:cs typeface="ＭＳ Ｐゴシック" pitchFamily="-111" charset="-128"/>
              </a:rPr>
              <a:t>2007 temsirolimus</a:t>
            </a:r>
          </a:p>
          <a:p>
            <a:r>
              <a:rPr lang="en-US">
                <a:latin typeface="Calibri" pitchFamily="-111" charset="0"/>
                <a:ea typeface="ＭＳ Ｐゴシック" pitchFamily="-111" charset="-128"/>
                <a:cs typeface="ＭＳ Ｐゴシック" pitchFamily="-111" charset="-128"/>
              </a:rPr>
              <a:t>2009 Avastin, everolimus, afinitor</a:t>
            </a: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47C64C-366D-344F-8F54-60C6465BE522}" type="slidenum">
              <a:rPr lang="en-US">
                <a:latin typeface="Garamond" pitchFamily="-111" charset="0"/>
                <a:ea typeface="ＭＳ Ｐゴシック" pitchFamily="-111" charset="-128"/>
                <a:cs typeface="ＭＳ Ｐゴシック" pitchFamily="-111" charset="-128"/>
              </a:rPr>
              <a:pPr/>
              <a:t>26</a:t>
            </a:fld>
            <a:endParaRPr lang="en-US">
              <a:latin typeface="Garamond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Calibri" pitchFamily="-111" charset="0"/>
                <a:ea typeface="ＭＳ Ｐゴシック" pitchFamily="-111" charset="-128"/>
                <a:cs typeface="ＭＳ Ｐゴシック" pitchFamily="-111" charset="-128"/>
              </a:rPr>
              <a:t>2006- sorafenib, sutent</a:t>
            </a:r>
          </a:p>
          <a:p>
            <a:r>
              <a:rPr lang="en-US">
                <a:latin typeface="Calibri" pitchFamily="-111" charset="0"/>
                <a:ea typeface="ＭＳ Ｐゴシック" pitchFamily="-111" charset="-128"/>
                <a:cs typeface="ＭＳ Ｐゴシック" pitchFamily="-111" charset="-128"/>
              </a:rPr>
              <a:t>2007 temsirolimus</a:t>
            </a:r>
          </a:p>
          <a:p>
            <a:r>
              <a:rPr lang="en-US">
                <a:latin typeface="Calibri" pitchFamily="-111" charset="0"/>
                <a:ea typeface="ＭＳ Ｐゴシック" pitchFamily="-111" charset="-128"/>
                <a:cs typeface="ＭＳ Ｐゴシック" pitchFamily="-111" charset="-128"/>
              </a:rPr>
              <a:t>2009 Avastin, everolimus, afinitor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304C4A-DD41-7B4D-A3EA-94C047A491B8}" type="slidenum">
              <a:rPr lang="en-US">
                <a:latin typeface="Garamond" pitchFamily="-111" charset="0"/>
                <a:ea typeface="ＭＳ Ｐゴシック" pitchFamily="-111" charset="-128"/>
                <a:cs typeface="ＭＳ Ｐゴシック" pitchFamily="-111" charset="-128"/>
              </a:rPr>
              <a:pPr/>
              <a:t>27</a:t>
            </a:fld>
            <a:endParaRPr lang="en-US">
              <a:latin typeface="Garamond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Calibri" pitchFamily="-111" charset="0"/>
                <a:ea typeface="ＭＳ Ｐゴシック" pitchFamily="-111" charset="-128"/>
                <a:cs typeface="ＭＳ Ｐゴシック" pitchFamily="-111" charset="-128"/>
              </a:rPr>
              <a:t>2006- sorafenib, sutent</a:t>
            </a:r>
          </a:p>
          <a:p>
            <a:r>
              <a:rPr lang="en-US">
                <a:latin typeface="Calibri" pitchFamily="-111" charset="0"/>
                <a:ea typeface="ＭＳ Ｐゴシック" pitchFamily="-111" charset="-128"/>
                <a:cs typeface="ＭＳ Ｐゴシック" pitchFamily="-111" charset="-128"/>
              </a:rPr>
              <a:t>2007 temsirolimus</a:t>
            </a:r>
          </a:p>
          <a:p>
            <a:r>
              <a:rPr lang="en-US">
                <a:latin typeface="Calibri" pitchFamily="-111" charset="0"/>
                <a:ea typeface="ＭＳ Ｐゴシック" pitchFamily="-111" charset="-128"/>
                <a:cs typeface="ＭＳ Ｐゴシック" pitchFamily="-111" charset="-128"/>
              </a:rPr>
              <a:t>2009 Avastin, everolimus, afinitor</a:t>
            </a: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2FBE58-FD62-4243-B097-00A61EC3B252}" type="slidenum">
              <a:rPr lang="en-US">
                <a:latin typeface="Garamond" pitchFamily="-111" charset="0"/>
                <a:ea typeface="ＭＳ Ｐゴシック" pitchFamily="-111" charset="-128"/>
                <a:cs typeface="ＭＳ Ｐゴシック" pitchFamily="-111" charset="-128"/>
              </a:rPr>
              <a:pPr/>
              <a:t>28</a:t>
            </a:fld>
            <a:endParaRPr lang="en-US">
              <a:latin typeface="Garamond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Calibri" pitchFamily="-111" charset="0"/>
                <a:ea typeface="ＭＳ Ｐゴシック" pitchFamily="-111" charset="-128"/>
                <a:cs typeface="ＭＳ Ｐゴシック" pitchFamily="-111" charset="-128"/>
              </a:rPr>
              <a:t>2006- sorafenib, sutent</a:t>
            </a:r>
          </a:p>
          <a:p>
            <a:r>
              <a:rPr lang="en-US">
                <a:latin typeface="Calibri" pitchFamily="-111" charset="0"/>
                <a:ea typeface="ＭＳ Ｐゴシック" pitchFamily="-111" charset="-128"/>
                <a:cs typeface="ＭＳ Ｐゴシック" pitchFamily="-111" charset="-128"/>
              </a:rPr>
              <a:t>2007 temsirolimus</a:t>
            </a:r>
          </a:p>
          <a:p>
            <a:r>
              <a:rPr lang="en-US">
                <a:latin typeface="Calibri" pitchFamily="-111" charset="0"/>
                <a:ea typeface="ＭＳ Ｐゴシック" pitchFamily="-111" charset="-128"/>
                <a:cs typeface="ＭＳ Ｐゴシック" pitchFamily="-111" charset="-128"/>
              </a:rPr>
              <a:t>2009 Avastin, everolimus, afinitor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C26A7F-5205-5040-910D-70EB9E2DC7A4}" type="slidenum">
              <a:rPr lang="en-US">
                <a:latin typeface="Garamond" pitchFamily="-111" charset="0"/>
                <a:ea typeface="ＭＳ Ｐゴシック" pitchFamily="-111" charset="-128"/>
                <a:cs typeface="ＭＳ Ｐゴシック" pitchFamily="-111" charset="-128"/>
              </a:rPr>
              <a:pPr/>
              <a:t>29</a:t>
            </a:fld>
            <a:endParaRPr lang="en-US">
              <a:latin typeface="Garamond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Calibri" pitchFamily="-111" charset="0"/>
                <a:ea typeface="ＭＳ Ｐゴシック" pitchFamily="-111" charset="-128"/>
                <a:cs typeface="ＭＳ Ｐゴシック" pitchFamily="-111" charset="-128"/>
              </a:rPr>
              <a:t>2006- sorafenib, sutent</a:t>
            </a:r>
          </a:p>
          <a:p>
            <a:r>
              <a:rPr lang="en-US">
                <a:latin typeface="Calibri" pitchFamily="-111" charset="0"/>
                <a:ea typeface="ＭＳ Ｐゴシック" pitchFamily="-111" charset="-128"/>
                <a:cs typeface="ＭＳ Ｐゴシック" pitchFamily="-111" charset="-128"/>
              </a:rPr>
              <a:t>2007 temsirolimus</a:t>
            </a:r>
          </a:p>
          <a:p>
            <a:r>
              <a:rPr lang="en-US">
                <a:latin typeface="Calibri" pitchFamily="-111" charset="0"/>
                <a:ea typeface="ＭＳ Ｐゴシック" pitchFamily="-111" charset="-128"/>
                <a:cs typeface="ＭＳ Ｐゴシック" pitchFamily="-111" charset="-128"/>
              </a:rPr>
              <a:t>2009 Avastin, everolimus, afinitor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DEE05A-5C89-6F40-8DE6-4BFB61E98D80}" type="slidenum">
              <a:rPr lang="en-US">
                <a:latin typeface="Garamond" pitchFamily="-111" charset="0"/>
                <a:ea typeface="ＭＳ Ｐゴシック" pitchFamily="-111" charset="-128"/>
                <a:cs typeface="ＭＳ Ｐゴシック" pitchFamily="-111" charset="-128"/>
              </a:rPr>
              <a:pPr/>
              <a:t>30</a:t>
            </a:fld>
            <a:endParaRPr lang="en-US">
              <a:latin typeface="Garamond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Calibri" pitchFamily="-111" charset="0"/>
                <a:ea typeface="ＭＳ Ｐゴシック" pitchFamily="-111" charset="-128"/>
                <a:cs typeface="ＭＳ Ｐゴシック" pitchFamily="-111" charset="-128"/>
              </a:rPr>
              <a:t>2006- sorafenib, sutent</a:t>
            </a:r>
          </a:p>
          <a:p>
            <a:r>
              <a:rPr lang="en-US">
                <a:latin typeface="Calibri" pitchFamily="-111" charset="0"/>
                <a:ea typeface="ＭＳ Ｐゴシック" pitchFamily="-111" charset="-128"/>
                <a:cs typeface="ＭＳ Ｐゴシック" pitchFamily="-111" charset="-128"/>
              </a:rPr>
              <a:t>2007 temsirolimus</a:t>
            </a:r>
          </a:p>
          <a:p>
            <a:r>
              <a:rPr lang="en-US">
                <a:latin typeface="Calibri" pitchFamily="-111" charset="0"/>
                <a:ea typeface="ＭＳ Ｐゴシック" pitchFamily="-111" charset="-128"/>
                <a:cs typeface="ＭＳ Ｐゴシック" pitchFamily="-111" charset="-128"/>
              </a:rPr>
              <a:t>2009 Avastin, everolimus, afinitor</a:t>
            </a: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C50B0E-8489-9B48-BF3B-6B926337E894}" type="slidenum">
              <a:rPr lang="en-US">
                <a:latin typeface="Garamond" pitchFamily="-111" charset="0"/>
                <a:ea typeface="ＭＳ Ｐゴシック" pitchFamily="-111" charset="-128"/>
                <a:cs typeface="ＭＳ Ｐゴシック" pitchFamily="-111" charset="-128"/>
              </a:rPr>
              <a:pPr/>
              <a:t>31</a:t>
            </a:fld>
            <a:endParaRPr lang="en-US">
              <a:latin typeface="Garamond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lvl="2"/>
            <a:r>
              <a:rPr lang="de-DE">
                <a:latin typeface="Garamond" pitchFamily="-111" charset="0"/>
                <a:ea typeface="Garamond" pitchFamily="-111" charset="0"/>
                <a:cs typeface="Garamond" pitchFamily="-111" charset="0"/>
              </a:rPr>
              <a:t>Risk persists for 25 years even despite discontinaution</a:t>
            </a:r>
          </a:p>
          <a:p>
            <a:endParaRPr lang="en-US">
              <a:latin typeface="Calibri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138FC4-EA69-0C49-9B96-27F82A04DE0D}" type="slidenum">
              <a:rPr lang="en-US">
                <a:latin typeface="Garamond" pitchFamily="-111" charset="0"/>
                <a:ea typeface="ＭＳ Ｐゴシック" pitchFamily="-111" charset="-128"/>
                <a:cs typeface="ＭＳ Ｐゴシック" pitchFamily="-111" charset="-128"/>
              </a:rPr>
              <a:pPr/>
              <a:t>32</a:t>
            </a:fld>
            <a:endParaRPr lang="en-US">
              <a:latin typeface="Garamond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FE271-074A-CA42-9C7A-B263289161B7}" type="datetimeFigureOut">
              <a:rPr lang="en-US" smtClean="0"/>
              <a:pPr/>
              <a:t>11/29/2015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9459B-960B-0344-8E64-FE118418AE6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FE271-074A-CA42-9C7A-B263289161B7}" type="datetimeFigureOut">
              <a:rPr lang="en-US" smtClean="0"/>
              <a:pPr/>
              <a:t>11/29/2015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9459B-960B-0344-8E64-FE118418AE6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FE271-074A-CA42-9C7A-B263289161B7}" type="datetimeFigureOut">
              <a:rPr lang="en-US" smtClean="0"/>
              <a:pPr/>
              <a:t>11/29/2015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9459B-960B-0344-8E64-FE118418AE6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FE271-074A-CA42-9C7A-B263289161B7}" type="datetimeFigureOut">
              <a:rPr lang="en-US" smtClean="0"/>
              <a:pPr/>
              <a:t>11/29/2015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9459B-960B-0344-8E64-FE118418AE6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FE271-074A-CA42-9C7A-B263289161B7}" type="datetimeFigureOut">
              <a:rPr lang="en-US" smtClean="0"/>
              <a:pPr/>
              <a:t>11/29/2015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9459B-960B-0344-8E64-FE118418AE6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FE271-074A-CA42-9C7A-B263289161B7}" type="datetimeFigureOut">
              <a:rPr lang="en-US" smtClean="0"/>
              <a:pPr/>
              <a:t>11/29/2015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9459B-960B-0344-8E64-FE118418AE6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FE271-074A-CA42-9C7A-B263289161B7}" type="datetimeFigureOut">
              <a:rPr lang="en-US" smtClean="0"/>
              <a:pPr/>
              <a:t>11/29/2015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9459B-960B-0344-8E64-FE118418AE6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FE271-074A-CA42-9C7A-B263289161B7}" type="datetimeFigureOut">
              <a:rPr lang="en-US" smtClean="0"/>
              <a:pPr/>
              <a:t>11/29/2015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09459B-960B-0344-8E64-FE118418AE66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FE271-074A-CA42-9C7A-B263289161B7}" type="datetimeFigureOut">
              <a:rPr lang="en-US" smtClean="0"/>
              <a:pPr/>
              <a:t>11/29/2015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9459B-960B-0344-8E64-FE118418AE6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FE271-074A-CA42-9C7A-B263289161B7}" type="datetimeFigureOut">
              <a:rPr lang="en-US" smtClean="0"/>
              <a:pPr/>
              <a:t>11/29/2015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D09459B-960B-0344-8E64-FE118418AE6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6E1FE271-074A-CA42-9C7A-B263289161B7}" type="datetimeFigureOut">
              <a:rPr lang="en-US" smtClean="0"/>
              <a:pPr/>
              <a:t>11/29/2015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9459B-960B-0344-8E64-FE118418AE6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E1FE271-074A-CA42-9C7A-B263289161B7}" type="datetimeFigureOut">
              <a:rPr lang="en-US" smtClean="0"/>
              <a:pPr/>
              <a:t>11/29/2015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D09459B-960B-0344-8E64-FE118418AE6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diagramLayout" Target="../diagrams/layout3.xml"/><Relationship Id="rId7" Type="http://schemas.openxmlformats.org/officeDocument/2006/relationships/diagramLayout" Target="../diagrams/layout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4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diagramColors" Target="../diagrams/colors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CÁNCER DE RIÑÓN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Francisco Zambrana</a:t>
            </a:r>
          </a:p>
          <a:p>
            <a:r>
              <a:rPr lang="en-US" dirty="0" err="1" smtClean="0"/>
              <a:t>Oncología</a:t>
            </a:r>
            <a:r>
              <a:rPr lang="en-US" dirty="0" smtClean="0"/>
              <a:t> </a:t>
            </a:r>
            <a:r>
              <a:rPr lang="en-US" dirty="0" err="1" smtClean="0"/>
              <a:t>Médica</a:t>
            </a:r>
            <a:endParaRPr lang="en-US" dirty="0" smtClean="0"/>
          </a:p>
          <a:p>
            <a:r>
              <a:rPr lang="en-US" dirty="0" smtClean="0"/>
              <a:t>Hospital </a:t>
            </a:r>
            <a:r>
              <a:rPr lang="en-US" dirty="0" err="1" smtClean="0"/>
              <a:t>Universitario</a:t>
            </a:r>
            <a:r>
              <a:rPr lang="en-US" dirty="0" smtClean="0"/>
              <a:t> </a:t>
            </a:r>
            <a:r>
              <a:rPr lang="en-US" dirty="0" err="1" smtClean="0"/>
              <a:t>Infanta</a:t>
            </a:r>
            <a:r>
              <a:rPr lang="en-US" dirty="0" smtClean="0"/>
              <a:t> </a:t>
            </a:r>
            <a:r>
              <a:rPr lang="en-US" dirty="0" err="1" smtClean="0"/>
              <a:t>Sofía</a:t>
            </a:r>
            <a:endParaRPr lang="en-US" dirty="0" smtClean="0"/>
          </a:p>
          <a:p>
            <a:r>
              <a:rPr lang="en-US" dirty="0" smtClean="0"/>
              <a:t>29 de </a:t>
            </a:r>
            <a:r>
              <a:rPr lang="en-US" dirty="0" err="1" smtClean="0"/>
              <a:t>noviembre</a:t>
            </a:r>
            <a:r>
              <a:rPr lang="en-US" dirty="0" smtClean="0"/>
              <a:t> de 2015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 t="14583" r="51978" b="68750"/>
          <a:stretch>
            <a:fillRect/>
          </a:stretch>
        </p:blipFill>
        <p:spPr bwMode="auto">
          <a:xfrm>
            <a:off x="1253836" y="5029200"/>
            <a:ext cx="6248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7789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Presentación</a:t>
            </a:r>
            <a:r>
              <a:rPr lang="en-US" dirty="0" smtClean="0"/>
              <a:t> y </a:t>
            </a:r>
            <a:r>
              <a:rPr lang="en-US" dirty="0" err="1" smtClean="0"/>
              <a:t>Diagnóstico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953000"/>
          </a:xfrm>
        </p:spPr>
        <p:txBody>
          <a:bodyPr>
            <a:normAutofit fontScale="70000" lnSpcReduction="20000"/>
          </a:bodyPr>
          <a:lstStyle/>
          <a:p>
            <a:r>
              <a:rPr lang="es-ES" dirty="0" smtClean="0"/>
              <a:t>7% presentación incidental</a:t>
            </a:r>
          </a:p>
          <a:p>
            <a:endParaRPr lang="es-ES" dirty="0" smtClean="0"/>
          </a:p>
          <a:p>
            <a:r>
              <a:rPr lang="es-ES" dirty="0" smtClean="0"/>
              <a:t>Triada clásica (5-10%): dolor flanco + hematuria + masa palpable</a:t>
            </a:r>
          </a:p>
          <a:p>
            <a:endParaRPr lang="es-ES" dirty="0" smtClean="0"/>
          </a:p>
          <a:p>
            <a:r>
              <a:rPr lang="es-ES" dirty="0" smtClean="0"/>
              <a:t>Hematuria 40% </a:t>
            </a:r>
            <a:r>
              <a:rPr lang="es-ES" dirty="0" smtClean="0">
                <a:sym typeface="Wingdings" pitchFamily="2" charset="2"/>
              </a:rPr>
              <a:t> anemia</a:t>
            </a:r>
          </a:p>
          <a:p>
            <a:endParaRPr lang="es-ES" dirty="0" smtClean="0">
              <a:sym typeface="Wingdings" pitchFamily="2" charset="2"/>
            </a:endParaRPr>
          </a:p>
          <a:p>
            <a:r>
              <a:rPr lang="es-ES" dirty="0" err="1" smtClean="0">
                <a:sym typeface="Wingdings" pitchFamily="2" charset="2"/>
              </a:rPr>
              <a:t>Eritrocitosis</a:t>
            </a:r>
            <a:r>
              <a:rPr lang="es-ES" dirty="0" smtClean="0">
                <a:sym typeface="Wingdings" pitchFamily="2" charset="2"/>
              </a:rPr>
              <a:t> (por </a:t>
            </a:r>
            <a:r>
              <a:rPr lang="es-ES" dirty="0" err="1" smtClean="0">
                <a:sym typeface="Wingdings" pitchFamily="2" charset="2"/>
              </a:rPr>
              <a:t>produccion</a:t>
            </a:r>
            <a:r>
              <a:rPr lang="es-ES" dirty="0" smtClean="0">
                <a:sym typeface="Wingdings" pitchFamily="2" charset="2"/>
              </a:rPr>
              <a:t> de EPO)</a:t>
            </a:r>
          </a:p>
          <a:p>
            <a:endParaRPr lang="es-ES" dirty="0" smtClean="0">
              <a:sym typeface="Wingdings" pitchFamily="2" charset="2"/>
            </a:endParaRPr>
          </a:p>
          <a:p>
            <a:r>
              <a:rPr lang="es-ES" dirty="0" err="1" smtClean="0">
                <a:sym typeface="Wingdings" pitchFamily="2" charset="2"/>
              </a:rPr>
              <a:t>Hipercalcemia</a:t>
            </a:r>
            <a:endParaRPr lang="es-ES" dirty="0" smtClean="0"/>
          </a:p>
          <a:p>
            <a:endParaRPr lang="es-ES" dirty="0" smtClean="0"/>
          </a:p>
          <a:p>
            <a:r>
              <a:rPr lang="es-ES" dirty="0" smtClean="0"/>
              <a:t>Síndrome constitucional</a:t>
            </a:r>
          </a:p>
          <a:p>
            <a:endParaRPr lang="es-ES" dirty="0" smtClean="0"/>
          </a:p>
          <a:p>
            <a:r>
              <a:rPr lang="es-ES" dirty="0" err="1" smtClean="0"/>
              <a:t>Metastásicos</a:t>
            </a:r>
            <a:r>
              <a:rPr lang="es-ES" dirty="0" smtClean="0"/>
              <a:t>: pulmonares 75%, </a:t>
            </a:r>
            <a:r>
              <a:rPr lang="es-ES" dirty="0" smtClean="0"/>
              <a:t>tejidos </a:t>
            </a:r>
            <a:r>
              <a:rPr lang="es-ES" dirty="0" smtClean="0"/>
              <a:t>blandos 36%, hueso 20%.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90797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Diagnóstico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/>
              <a:t>Historia clínica y exploración</a:t>
            </a:r>
          </a:p>
          <a:p>
            <a:endParaRPr lang="es-ES" dirty="0" smtClean="0"/>
          </a:p>
          <a:p>
            <a:r>
              <a:rPr lang="es-ES" dirty="0" smtClean="0"/>
              <a:t>Analítica general</a:t>
            </a:r>
          </a:p>
          <a:p>
            <a:endParaRPr lang="es-ES" dirty="0" smtClean="0"/>
          </a:p>
          <a:p>
            <a:r>
              <a:rPr lang="es-ES" dirty="0" smtClean="0"/>
              <a:t>Radiología: varias </a:t>
            </a:r>
            <a:r>
              <a:rPr lang="es-ES" dirty="0" smtClean="0"/>
              <a:t>posibilidades</a:t>
            </a:r>
            <a:endParaRPr lang="es-ES" dirty="0" smtClean="0"/>
          </a:p>
          <a:p>
            <a:pPr lvl="1"/>
            <a:r>
              <a:rPr lang="es-ES" dirty="0" smtClean="0"/>
              <a:t>TAC</a:t>
            </a:r>
          </a:p>
          <a:p>
            <a:pPr lvl="1"/>
            <a:r>
              <a:rPr lang="es-ES" dirty="0" smtClean="0"/>
              <a:t>ECO</a:t>
            </a:r>
          </a:p>
          <a:p>
            <a:pPr lvl="1"/>
            <a:r>
              <a:rPr lang="es-ES" dirty="0" smtClean="0"/>
              <a:t>Resonancia magnética</a:t>
            </a:r>
          </a:p>
          <a:p>
            <a:pPr lvl="1"/>
            <a:r>
              <a:rPr lang="es-ES" dirty="0" smtClean="0"/>
              <a:t>Gammagrafía ósea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3588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Radiología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8243" y="2218377"/>
            <a:ext cx="3512457" cy="3073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rcRect l="8008" t="5400" r="10828" b="27102"/>
          <a:stretch>
            <a:fillRect/>
          </a:stretch>
        </p:blipFill>
        <p:spPr>
          <a:xfrm>
            <a:off x="842186" y="2211915"/>
            <a:ext cx="3259914" cy="3079861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 rot="10800000">
            <a:off x="7340600" y="3247076"/>
            <a:ext cx="977900" cy="228600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0800000">
            <a:off x="3390900" y="3653476"/>
            <a:ext cx="977900" cy="228600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42186" y="5291777"/>
            <a:ext cx="3259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Normal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628243" y="5291777"/>
            <a:ext cx="3512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Cáncer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708090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Diagnóstico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84586" cy="4525963"/>
          </a:xfrm>
        </p:spPr>
        <p:txBody>
          <a:bodyPr/>
          <a:lstStyle/>
          <a:p>
            <a:r>
              <a:rPr lang="en-US" dirty="0" err="1" smtClean="0"/>
              <a:t>Diagnóstico</a:t>
            </a:r>
            <a:r>
              <a:rPr lang="en-US" dirty="0" smtClean="0"/>
              <a:t> </a:t>
            </a:r>
            <a:r>
              <a:rPr lang="en-US" dirty="0" err="1" smtClean="0"/>
              <a:t>histológico</a:t>
            </a:r>
            <a:endParaRPr lang="en-US" dirty="0"/>
          </a:p>
          <a:p>
            <a:pPr lvl="1"/>
            <a:r>
              <a:rPr lang="en-US" dirty="0" err="1" smtClean="0"/>
              <a:t>Biopsia</a:t>
            </a:r>
            <a:r>
              <a:rPr lang="en-US" dirty="0" smtClean="0"/>
              <a:t>, </a:t>
            </a:r>
            <a:r>
              <a:rPr lang="en-US" dirty="0" err="1" smtClean="0"/>
              <a:t>aunque</a:t>
            </a:r>
            <a:r>
              <a:rPr lang="en-US" dirty="0" smtClean="0"/>
              <a:t> el </a:t>
            </a:r>
            <a:r>
              <a:rPr lang="en-US" dirty="0" err="1" smtClean="0"/>
              <a:t>diagnóstico</a:t>
            </a:r>
            <a:r>
              <a:rPr lang="en-US" dirty="0" smtClean="0"/>
              <a:t> </a:t>
            </a:r>
            <a:r>
              <a:rPr lang="en-US" dirty="0" err="1" smtClean="0"/>
              <a:t>generalmente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al </a:t>
            </a:r>
            <a:r>
              <a:rPr lang="en-US" dirty="0" err="1" smtClean="0"/>
              <a:t>hacer</a:t>
            </a:r>
            <a:r>
              <a:rPr lang="en-US" dirty="0" smtClean="0"/>
              <a:t> la </a:t>
            </a:r>
            <a:r>
              <a:rPr lang="en-US" dirty="0" err="1" smtClean="0"/>
              <a:t>nefrectomía</a:t>
            </a:r>
            <a:r>
              <a:rPr lang="en-US" dirty="0" smtClean="0"/>
              <a:t> (radical o </a:t>
            </a:r>
            <a:r>
              <a:rPr lang="en-US" dirty="0" err="1" smtClean="0"/>
              <a:t>parcial</a:t>
            </a:r>
            <a:r>
              <a:rPr lang="en-US" dirty="0" smtClean="0"/>
              <a:t>)</a:t>
            </a:r>
            <a:endParaRPr lang="en-US" dirty="0"/>
          </a:p>
        </p:txBody>
      </p:sp>
      <p:grpSp>
        <p:nvGrpSpPr>
          <p:cNvPr id="4" name="3 Grupo"/>
          <p:cNvGrpSpPr/>
          <p:nvPr/>
        </p:nvGrpSpPr>
        <p:grpSpPr>
          <a:xfrm>
            <a:off x="5141786" y="1354591"/>
            <a:ext cx="4002214" cy="4771572"/>
            <a:chOff x="604761" y="1524000"/>
            <a:chExt cx="4002214" cy="4771572"/>
          </a:xfrm>
        </p:grpSpPr>
        <p:pic>
          <p:nvPicPr>
            <p:cNvPr id="5" name="Imagen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4761" y="1524000"/>
              <a:ext cx="4002214" cy="3107188"/>
            </a:xfrm>
            <a:prstGeom prst="rect">
              <a:avLst/>
            </a:prstGeom>
          </p:spPr>
        </p:pic>
        <p:pic>
          <p:nvPicPr>
            <p:cNvPr id="6" name="Imagen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94327" y="4741334"/>
              <a:ext cx="2368362" cy="1554238"/>
            </a:xfrm>
            <a:prstGeom prst="rect">
              <a:avLst/>
            </a:prstGeom>
          </p:spPr>
        </p:pic>
        <p:sp>
          <p:nvSpPr>
            <p:cNvPr id="7" name="Flecha curvada hacia la derecha 5"/>
            <p:cNvSpPr/>
            <p:nvPr/>
          </p:nvSpPr>
          <p:spPr>
            <a:xfrm>
              <a:off x="604761" y="3350381"/>
              <a:ext cx="967620" cy="2429854"/>
            </a:xfrm>
            <a:prstGeom prst="curved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95371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dirty="0" smtClean="0"/>
              <a:t>Tratamiento</a:t>
            </a:r>
            <a:endParaRPr lang="es-ES" sz="4000" dirty="0"/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xmlns="" val="3788436032"/>
              </p:ext>
            </p:extLst>
          </p:nvPr>
        </p:nvGraphicFramePr>
        <p:xfrm>
          <a:off x="443754" y="3765178"/>
          <a:ext cx="8071597" cy="22100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xmlns="" val="1777057421"/>
              </p:ext>
            </p:extLst>
          </p:nvPr>
        </p:nvGraphicFramePr>
        <p:xfrm>
          <a:off x="443754" y="443756"/>
          <a:ext cx="8071597" cy="2635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8" name="Rectángulo 7"/>
          <p:cNvSpPr/>
          <p:nvPr/>
        </p:nvSpPr>
        <p:spPr>
          <a:xfrm>
            <a:off x="762000" y="3186955"/>
            <a:ext cx="7453745" cy="37651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2015: NO HAY TRATAMIENTOS ADYUVANTES CON BENEFICIO</a:t>
            </a:r>
            <a:endParaRPr lang="es-ES" dirty="0"/>
          </a:p>
        </p:txBody>
      </p:sp>
      <p:sp>
        <p:nvSpPr>
          <p:cNvPr id="9" name="Rectángulo 8"/>
          <p:cNvSpPr/>
          <p:nvPr/>
        </p:nvSpPr>
        <p:spPr>
          <a:xfrm>
            <a:off x="2030507" y="6284260"/>
            <a:ext cx="4840941" cy="37651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Poca </a:t>
            </a:r>
            <a:r>
              <a:rPr lang="es-ES" dirty="0" err="1" smtClean="0"/>
              <a:t>quimiosensibilidad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116676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7" grpId="0">
        <p:bldAsOne/>
      </p:bldGraphic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Cirugía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746495" y="1243761"/>
            <a:ext cx="7554242" cy="3328238"/>
            <a:chOff x="1066800" y="2044699"/>
            <a:chExt cx="7057420" cy="344170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rcRect b="53356"/>
            <a:stretch>
              <a:fillRect/>
            </a:stretch>
          </p:blipFill>
          <p:spPr>
            <a:xfrm>
              <a:off x="1066800" y="2044699"/>
              <a:ext cx="4445000" cy="3441701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rcRect l="40857" t="48021" b="4991"/>
            <a:stretch>
              <a:fillRect/>
            </a:stretch>
          </p:blipFill>
          <p:spPr>
            <a:xfrm>
              <a:off x="5495320" y="2044699"/>
              <a:ext cx="2628900" cy="3441701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0036" y="4572000"/>
            <a:ext cx="4634631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53490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3187"/>
            <a:ext cx="7467600" cy="169270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¿</a:t>
            </a:r>
            <a:r>
              <a:rPr lang="en-US" dirty="0" err="1" smtClean="0"/>
              <a:t>Tratamiento</a:t>
            </a:r>
            <a:r>
              <a:rPr lang="en-US" dirty="0" smtClean="0"/>
              <a:t> </a:t>
            </a:r>
            <a:r>
              <a:rPr lang="en-US" dirty="0" err="1" smtClean="0"/>
              <a:t>adyuvante</a:t>
            </a:r>
            <a:r>
              <a:rPr lang="en-US" dirty="0" smtClean="0"/>
              <a:t> a la </a:t>
            </a:r>
            <a:r>
              <a:rPr lang="en-US" dirty="0" err="1" smtClean="0"/>
              <a:t>cirugía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disminuir</a:t>
            </a:r>
            <a:r>
              <a:rPr lang="en-US" dirty="0" smtClean="0"/>
              <a:t> el </a:t>
            </a:r>
            <a:r>
              <a:rPr lang="en-US" dirty="0" err="1" smtClean="0"/>
              <a:t>riesgo</a:t>
            </a:r>
            <a:r>
              <a:rPr lang="en-US" dirty="0" smtClean="0"/>
              <a:t> de </a:t>
            </a:r>
            <a:r>
              <a:rPr lang="en-US" dirty="0" err="1" smtClean="0"/>
              <a:t>recaída</a:t>
            </a:r>
            <a:r>
              <a:rPr lang="en-US" dirty="0" smtClean="0"/>
              <a:t> </a:t>
            </a:r>
            <a:r>
              <a:rPr lang="en-US" dirty="0" err="1" smtClean="0"/>
              <a:t>tras</a:t>
            </a:r>
            <a:r>
              <a:rPr lang="en-US" dirty="0" smtClean="0"/>
              <a:t> la </a:t>
            </a:r>
            <a:r>
              <a:rPr lang="en-US" dirty="0" err="1" smtClean="0"/>
              <a:t>operación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08025"/>
            <a:ext cx="7467600" cy="4525963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Actualmente</a:t>
            </a:r>
            <a:r>
              <a:rPr lang="en-US" dirty="0" smtClean="0"/>
              <a:t> no se ha </a:t>
            </a:r>
            <a:r>
              <a:rPr lang="en-US" dirty="0" err="1" smtClean="0"/>
              <a:t>demostrado</a:t>
            </a:r>
            <a:r>
              <a:rPr lang="en-US" dirty="0" smtClean="0"/>
              <a:t> </a:t>
            </a:r>
            <a:r>
              <a:rPr lang="en-US" dirty="0" err="1" smtClean="0"/>
              <a:t>beneficio</a:t>
            </a:r>
            <a:r>
              <a:rPr lang="en-US" dirty="0" smtClean="0"/>
              <a:t> en </a:t>
            </a:r>
            <a:r>
              <a:rPr lang="en-US" dirty="0" err="1" smtClean="0"/>
              <a:t>estadios</a:t>
            </a:r>
            <a:r>
              <a:rPr lang="en-US" dirty="0" smtClean="0"/>
              <a:t> I-II-III.</a:t>
            </a:r>
          </a:p>
          <a:p>
            <a:pPr lvl="1"/>
            <a:r>
              <a:rPr lang="en-US" dirty="0" smtClean="0"/>
              <a:t>Hay </a:t>
            </a:r>
            <a:r>
              <a:rPr lang="en-US" dirty="0" err="1" smtClean="0"/>
              <a:t>varios</a:t>
            </a:r>
            <a:r>
              <a:rPr lang="en-US" dirty="0" smtClean="0"/>
              <a:t> </a:t>
            </a:r>
            <a:r>
              <a:rPr lang="en-US" dirty="0" err="1" smtClean="0"/>
              <a:t>ensayos</a:t>
            </a:r>
            <a:r>
              <a:rPr lang="en-US" dirty="0" smtClean="0"/>
              <a:t> </a:t>
            </a:r>
            <a:r>
              <a:rPr lang="en-US" dirty="0" err="1" smtClean="0"/>
              <a:t>negativos</a:t>
            </a:r>
            <a:endParaRPr lang="en-US" dirty="0" smtClean="0"/>
          </a:p>
          <a:p>
            <a:pPr lvl="1"/>
            <a:r>
              <a:rPr lang="en-US" dirty="0" err="1" smtClean="0"/>
              <a:t>Otros</a:t>
            </a:r>
            <a:r>
              <a:rPr lang="en-US" dirty="0" smtClean="0"/>
              <a:t> </a:t>
            </a:r>
            <a:r>
              <a:rPr lang="en-US" dirty="0" err="1" smtClean="0"/>
              <a:t>ensayos</a:t>
            </a:r>
            <a:r>
              <a:rPr lang="en-US" dirty="0" smtClean="0"/>
              <a:t> en </a:t>
            </a:r>
            <a:r>
              <a:rPr lang="en-US" dirty="0" err="1" smtClean="0"/>
              <a:t>marcha</a:t>
            </a:r>
            <a:r>
              <a:rPr lang="en-US" dirty="0" smtClean="0"/>
              <a:t>: </a:t>
            </a:r>
            <a:r>
              <a:rPr lang="en-US" u="sng" dirty="0" smtClean="0">
                <a:solidFill>
                  <a:srgbClr val="FFFF00"/>
                </a:solidFill>
              </a:rPr>
              <a:t>PREGUNTA AL ONCÓLOGO¡¡¡</a:t>
            </a:r>
          </a:p>
        </p:txBody>
      </p:sp>
    </p:spTree>
    <p:extLst>
      <p:ext uri="{BB962C8B-B14F-4D97-AF65-F5344CB8AC3E}">
        <p14:creationId xmlns:p14="http://schemas.microsoft.com/office/powerpoint/2010/main" xmlns="" val="1638953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1298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Estadio</a:t>
            </a:r>
            <a:r>
              <a:rPr lang="en-US" dirty="0" smtClean="0"/>
              <a:t> IV (</a:t>
            </a:r>
            <a:r>
              <a:rPr lang="en-US" dirty="0" err="1" smtClean="0"/>
              <a:t>metástasis</a:t>
            </a:r>
            <a:r>
              <a:rPr lang="en-US" dirty="0" smtClean="0"/>
              <a:t> a </a:t>
            </a:r>
            <a:r>
              <a:rPr lang="en-US" dirty="0" err="1" smtClean="0"/>
              <a:t>distancia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05530" cy="5036127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 smtClean="0"/>
              <a:t>Establecer</a:t>
            </a:r>
            <a:r>
              <a:rPr lang="en-US" dirty="0" smtClean="0"/>
              <a:t> el </a:t>
            </a:r>
            <a:r>
              <a:rPr lang="en-US" dirty="0" err="1" smtClean="0"/>
              <a:t>pronóstico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Papel</a:t>
            </a:r>
            <a:r>
              <a:rPr lang="en-US" dirty="0" smtClean="0"/>
              <a:t> de la </a:t>
            </a:r>
            <a:r>
              <a:rPr lang="en-US" dirty="0" err="1" smtClean="0"/>
              <a:t>cirugía</a:t>
            </a:r>
            <a:endParaRPr lang="en-US" dirty="0" smtClean="0"/>
          </a:p>
          <a:p>
            <a:pPr lvl="1"/>
            <a:r>
              <a:rPr lang="en-US" dirty="0" err="1" smtClean="0"/>
              <a:t>Nefrectomía</a:t>
            </a:r>
            <a:endParaRPr lang="en-US" dirty="0" smtClean="0"/>
          </a:p>
          <a:p>
            <a:pPr lvl="1"/>
            <a:r>
              <a:rPr lang="en-US" dirty="0" err="1" smtClean="0"/>
              <a:t>Metastasectomías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Terapias</a:t>
            </a:r>
            <a:r>
              <a:rPr lang="en-US" dirty="0" smtClean="0"/>
              <a:t> </a:t>
            </a:r>
            <a:r>
              <a:rPr lang="en-US" dirty="0" err="1" smtClean="0"/>
              <a:t>dirigidas</a:t>
            </a:r>
            <a:r>
              <a:rPr lang="en-US" dirty="0" smtClean="0"/>
              <a:t> a </a:t>
            </a:r>
            <a:r>
              <a:rPr lang="en-US" dirty="0" err="1" smtClean="0"/>
              <a:t>dianas</a:t>
            </a:r>
            <a:endParaRPr lang="en-US" dirty="0" smtClean="0"/>
          </a:p>
          <a:p>
            <a:pPr lvl="1"/>
            <a:r>
              <a:rPr lang="en-US" dirty="0" err="1" smtClean="0"/>
              <a:t>Antiangiogénicos</a:t>
            </a:r>
            <a:endParaRPr lang="en-US" dirty="0" smtClean="0"/>
          </a:p>
          <a:p>
            <a:pPr lvl="1"/>
            <a:r>
              <a:rPr lang="en-US" dirty="0" err="1" smtClean="0"/>
              <a:t>Inhibidores</a:t>
            </a:r>
            <a:r>
              <a:rPr lang="en-US" dirty="0" smtClean="0"/>
              <a:t> m-TOR</a:t>
            </a:r>
          </a:p>
          <a:p>
            <a:endParaRPr lang="en-US" dirty="0" smtClean="0"/>
          </a:p>
          <a:p>
            <a:r>
              <a:rPr lang="en-US" dirty="0" err="1" smtClean="0"/>
              <a:t>Inmunoterapia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Vieja</a:t>
            </a:r>
            <a:r>
              <a:rPr lang="en-US" dirty="0" smtClean="0"/>
              <a:t> y </a:t>
            </a:r>
            <a:r>
              <a:rPr lang="en-US" dirty="0" err="1" smtClean="0"/>
              <a:t>nuevas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Tumores</a:t>
            </a:r>
            <a:r>
              <a:rPr lang="en-US" dirty="0" smtClean="0"/>
              <a:t> </a:t>
            </a:r>
            <a:r>
              <a:rPr lang="en-US" dirty="0" err="1" smtClean="0"/>
              <a:t>infrecuentes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042617" y="1246921"/>
            <a:ext cx="3887455" cy="5171480"/>
            <a:chOff x="5359400" y="1686520"/>
            <a:chExt cx="3430255" cy="470158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rcRect l="26246" t="1250" r="35894" b="50972"/>
            <a:stretch>
              <a:fillRect/>
            </a:stretch>
          </p:blipFill>
          <p:spPr>
            <a:xfrm>
              <a:off x="5359400" y="1686520"/>
              <a:ext cx="3428866" cy="230396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rcRect l="63955" t="1250" r="599" b="50972"/>
            <a:stretch>
              <a:fillRect/>
            </a:stretch>
          </p:blipFill>
          <p:spPr>
            <a:xfrm>
              <a:off x="5372101" y="3976702"/>
              <a:ext cx="3417554" cy="24113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979623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Tratamiento del estadio IV</a:t>
            </a:r>
            <a:endParaRPr lang="es-ES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xmlns="" val="3573487287"/>
              </p:ext>
            </p:extLst>
          </p:nvPr>
        </p:nvGraphicFramePr>
        <p:xfrm>
          <a:off x="775855" y="1690688"/>
          <a:ext cx="7439889" cy="22358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xmlns="" val="1161516154"/>
              </p:ext>
            </p:extLst>
          </p:nvPr>
        </p:nvGraphicFramePr>
        <p:xfrm>
          <a:off x="775855" y="3805519"/>
          <a:ext cx="7439889" cy="23532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xmlns="" val="376945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308" y="502372"/>
            <a:ext cx="8706383" cy="1066800"/>
          </a:xfrm>
        </p:spPr>
        <p:txBody>
          <a:bodyPr>
            <a:normAutofit/>
          </a:bodyPr>
          <a:lstStyle/>
          <a:p>
            <a:r>
              <a:rPr lang="en-US" b="1" dirty="0" smtClean="0"/>
              <a:t>¿</a:t>
            </a:r>
            <a:r>
              <a:rPr lang="en-US" b="1" dirty="0" err="1" smtClean="0"/>
              <a:t>Metastectomías</a:t>
            </a:r>
            <a:r>
              <a:rPr lang="en-US" b="1" dirty="0" smtClean="0"/>
              <a:t>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3478"/>
            <a:ext cx="4927600" cy="4435458"/>
          </a:xfrm>
        </p:spPr>
        <p:txBody>
          <a:bodyPr>
            <a:normAutofit/>
          </a:bodyPr>
          <a:lstStyle/>
          <a:p>
            <a:r>
              <a:rPr lang="en-US" dirty="0" smtClean="0"/>
              <a:t>NO ES CURATIVA, </a:t>
            </a:r>
            <a:r>
              <a:rPr lang="en-US" dirty="0" err="1" smtClean="0"/>
              <a:t>pero</a:t>
            </a:r>
            <a:r>
              <a:rPr lang="en-US" dirty="0" smtClean="0"/>
              <a:t> </a:t>
            </a:r>
            <a:r>
              <a:rPr lang="en-US" dirty="0" err="1" smtClean="0"/>
              <a:t>algunos</a:t>
            </a:r>
            <a:r>
              <a:rPr lang="en-US" dirty="0" smtClean="0"/>
              <a:t> </a:t>
            </a:r>
            <a:r>
              <a:rPr lang="en-US" dirty="0" err="1" smtClean="0"/>
              <a:t>pacientes</a:t>
            </a:r>
            <a:r>
              <a:rPr lang="en-US" dirty="0" smtClean="0"/>
              <a:t> se </a:t>
            </a:r>
            <a:r>
              <a:rPr lang="en-US" dirty="0" err="1" smtClean="0"/>
              <a:t>benefician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Sobre</a:t>
            </a:r>
            <a:r>
              <a:rPr lang="en-US" dirty="0" smtClean="0"/>
              <a:t> </a:t>
            </a:r>
            <a:r>
              <a:rPr lang="en-US" dirty="0" err="1" smtClean="0"/>
              <a:t>todo</a:t>
            </a:r>
            <a:r>
              <a:rPr lang="en-US" dirty="0" smtClean="0"/>
              <a:t> </a:t>
            </a:r>
            <a:r>
              <a:rPr lang="en-US" dirty="0" err="1" smtClean="0"/>
              <a:t>pulmonares</a:t>
            </a:r>
            <a:r>
              <a:rPr lang="en-US" dirty="0" smtClean="0"/>
              <a:t> y </a:t>
            </a:r>
            <a:r>
              <a:rPr lang="en-US" dirty="0" err="1" smtClean="0"/>
              <a:t>ganglios</a:t>
            </a:r>
            <a:r>
              <a:rPr lang="en-US" dirty="0" smtClean="0"/>
              <a:t> </a:t>
            </a:r>
            <a:r>
              <a:rPr lang="en-US" dirty="0" err="1" smtClean="0"/>
              <a:t>linfáticos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Principalmente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se </a:t>
            </a:r>
            <a:r>
              <a:rPr lang="en-US" dirty="0" err="1" smtClean="0"/>
              <a:t>pueden</a:t>
            </a:r>
            <a:r>
              <a:rPr lang="en-US" dirty="0" smtClean="0"/>
              <a:t> </a:t>
            </a:r>
            <a:r>
              <a:rPr lang="en-US" dirty="0" err="1" smtClean="0"/>
              <a:t>quitar</a:t>
            </a:r>
            <a:r>
              <a:rPr lang="en-US" dirty="0" smtClean="0"/>
              <a:t> TODAS </a:t>
            </a:r>
            <a:r>
              <a:rPr lang="en-US" dirty="0" err="1" smtClean="0"/>
              <a:t>las</a:t>
            </a:r>
            <a:r>
              <a:rPr lang="en-US" dirty="0" smtClean="0"/>
              <a:t> metastasis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399" y="3947287"/>
            <a:ext cx="3246121" cy="27202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 l="1500" t="7143" r="2500" b="17262"/>
          <a:stretch>
            <a:fillRect/>
          </a:stretch>
        </p:blipFill>
        <p:spPr>
          <a:xfrm>
            <a:off x="5524500" y="1752599"/>
            <a:ext cx="3098800" cy="2049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19666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3162" y="1454150"/>
            <a:ext cx="3136900" cy="448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46662" y="1454150"/>
            <a:ext cx="3136900" cy="448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073162" y="5923356"/>
            <a:ext cx="3136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Eugen</a:t>
            </a:r>
            <a:r>
              <a:rPr lang="en-US" b="1" dirty="0" smtClean="0"/>
              <a:t> von </a:t>
            </a:r>
            <a:r>
              <a:rPr lang="en-US" b="1" dirty="0" err="1" smtClean="0"/>
              <a:t>Hippel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946662" y="5923356"/>
            <a:ext cx="3136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Avrin</a:t>
            </a:r>
            <a:r>
              <a:rPr lang="en-US" b="1" dirty="0" smtClean="0"/>
              <a:t> </a:t>
            </a:r>
            <a:r>
              <a:rPr lang="en-US" b="1" dirty="0" err="1" smtClean="0"/>
              <a:t>Lindau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2556161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Tratamiento</a:t>
            </a:r>
            <a:r>
              <a:rPr lang="en-US" dirty="0" smtClean="0"/>
              <a:t> </a:t>
            </a:r>
            <a:r>
              <a:rPr lang="en-US" dirty="0" err="1" smtClean="0"/>
              <a:t>sistémico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505365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La </a:t>
            </a:r>
            <a:r>
              <a:rPr lang="en-US" dirty="0" err="1" smtClean="0"/>
              <a:t>quimioterapia</a:t>
            </a:r>
            <a:r>
              <a:rPr lang="en-US" dirty="0" smtClean="0"/>
              <a:t> </a:t>
            </a:r>
            <a:r>
              <a:rPr lang="en-US" dirty="0" err="1" smtClean="0"/>
              <a:t>tradicional</a:t>
            </a:r>
            <a:r>
              <a:rPr lang="en-US" dirty="0" smtClean="0"/>
              <a:t> no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habitualmente</a:t>
            </a:r>
            <a:r>
              <a:rPr lang="en-US" dirty="0" smtClean="0"/>
              <a:t> </a:t>
            </a:r>
            <a:r>
              <a:rPr lang="en-US" dirty="0" err="1" smtClean="0"/>
              <a:t>efectiva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err="1" smtClean="0"/>
              <a:t>Terapias</a:t>
            </a:r>
            <a:r>
              <a:rPr lang="en-US" dirty="0" smtClean="0"/>
              <a:t> </a:t>
            </a:r>
            <a:r>
              <a:rPr lang="en-US" dirty="0" err="1" smtClean="0"/>
              <a:t>dirigidas</a:t>
            </a:r>
            <a:endParaRPr lang="en-US" dirty="0" smtClean="0"/>
          </a:p>
          <a:p>
            <a:pPr lvl="1"/>
            <a:r>
              <a:rPr lang="en-US" dirty="0" err="1" smtClean="0"/>
              <a:t>Antiangiogénicos</a:t>
            </a:r>
            <a:endParaRPr lang="en-US" dirty="0" smtClean="0"/>
          </a:p>
          <a:p>
            <a:pPr lvl="1"/>
            <a:r>
              <a:rPr lang="en-US" dirty="0" err="1" smtClean="0"/>
              <a:t>Inhidores</a:t>
            </a:r>
            <a:r>
              <a:rPr lang="en-US" dirty="0" smtClean="0"/>
              <a:t> de la </a:t>
            </a:r>
            <a:r>
              <a:rPr lang="en-US" dirty="0" err="1" smtClean="0"/>
              <a:t>ruta</a:t>
            </a:r>
            <a:r>
              <a:rPr lang="en-US" dirty="0" smtClean="0"/>
              <a:t> </a:t>
            </a:r>
            <a:r>
              <a:rPr lang="en-US" dirty="0" err="1" smtClean="0"/>
              <a:t>mTOR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Inmunoterapia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Proactivos</a:t>
            </a:r>
            <a:r>
              <a:rPr lang="en-US" dirty="0" smtClean="0"/>
              <a:t> con la </a:t>
            </a:r>
            <a:r>
              <a:rPr lang="en-US" dirty="0" err="1" smtClean="0"/>
              <a:t>toxicidad</a:t>
            </a:r>
            <a:endParaRPr lang="en-US" dirty="0" smtClean="0"/>
          </a:p>
        </p:txBody>
      </p: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6155626" y="2240427"/>
            <a:ext cx="2988374" cy="4364226"/>
            <a:chOff x="4191000" y="1143000"/>
            <a:chExt cx="4572000" cy="571500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419600" y="1143000"/>
              <a:ext cx="4218233" cy="30687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7"/>
            <p:cNvPicPr>
              <a:picLocks noChangeAspect="1" noChangeArrowheads="1"/>
            </p:cNvPicPr>
            <p:nvPr/>
          </p:nvPicPr>
          <p:blipFill>
            <a:blip r:embed="rId3"/>
            <a:srcRect t="23334" b="21667"/>
            <a:stretch>
              <a:fillRect/>
            </a:stretch>
          </p:blipFill>
          <p:spPr bwMode="auto">
            <a:xfrm>
              <a:off x="4191000" y="4343400"/>
              <a:ext cx="4572000" cy="2514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17"/>
          <p:cNvGrpSpPr/>
          <p:nvPr/>
        </p:nvGrpSpPr>
        <p:grpSpPr>
          <a:xfrm>
            <a:off x="5558884" y="2363914"/>
            <a:ext cx="3952276" cy="4468685"/>
            <a:chOff x="3810000" y="1600200"/>
            <a:chExt cx="5257800" cy="5080000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4"/>
            <a:srcRect b="73668"/>
            <a:stretch>
              <a:fillRect/>
            </a:stretch>
          </p:blipFill>
          <p:spPr bwMode="auto">
            <a:xfrm>
              <a:off x="5854700" y="3657600"/>
              <a:ext cx="3213100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4"/>
            <a:srcRect t="80878"/>
            <a:stretch>
              <a:fillRect/>
            </a:stretch>
          </p:blipFill>
          <p:spPr bwMode="auto">
            <a:xfrm>
              <a:off x="5638800" y="1600200"/>
              <a:ext cx="3213100" cy="774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4"/>
            <a:srcRect t="54546" b="17242"/>
            <a:stretch>
              <a:fillRect/>
            </a:stretch>
          </p:blipFill>
          <p:spPr bwMode="auto">
            <a:xfrm>
              <a:off x="3886200" y="2514600"/>
              <a:ext cx="3213100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810000" y="4775200"/>
              <a:ext cx="3048000" cy="170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327900" y="5156200"/>
              <a:ext cx="1524000" cy="1524000"/>
            </a:xfrm>
            <a:prstGeom prst="rect">
              <a:avLst/>
            </a:prstGeom>
          </p:spPr>
        </p:pic>
      </p:grpSp>
      <p:grpSp>
        <p:nvGrpSpPr>
          <p:cNvPr id="13" name="Group 15"/>
          <p:cNvGrpSpPr>
            <a:grpSpLocks/>
          </p:cNvGrpSpPr>
          <p:nvPr/>
        </p:nvGrpSpPr>
        <p:grpSpPr bwMode="auto">
          <a:xfrm>
            <a:off x="5322939" y="2240427"/>
            <a:ext cx="3213100" cy="3733800"/>
            <a:chOff x="4724400" y="1752600"/>
            <a:chExt cx="3213100" cy="3733800"/>
          </a:xfrm>
        </p:grpSpPr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4"/>
            <a:srcRect t="24451" b="45454"/>
            <a:stretch>
              <a:fillRect/>
            </a:stretch>
          </p:blipFill>
          <p:spPr bwMode="auto">
            <a:xfrm>
              <a:off x="4724400" y="4267200"/>
              <a:ext cx="32131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6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257800" y="1752600"/>
              <a:ext cx="2133600" cy="1104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xmlns="" val="2873641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61 Rectángulo"/>
          <p:cNvSpPr/>
          <p:nvPr/>
        </p:nvSpPr>
        <p:spPr>
          <a:xfrm>
            <a:off x="360218" y="983673"/>
            <a:ext cx="8548255" cy="5652654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63" name="Group 1"/>
          <p:cNvGrpSpPr>
            <a:grpSpLocks noChangeAspect="1"/>
          </p:cNvGrpSpPr>
          <p:nvPr/>
        </p:nvGrpSpPr>
        <p:grpSpPr bwMode="auto">
          <a:xfrm>
            <a:off x="1990458" y="1637367"/>
            <a:ext cx="5715000" cy="4686300"/>
            <a:chOff x="1509" y="10108"/>
            <a:chExt cx="9000" cy="7380"/>
          </a:xfrm>
        </p:grpSpPr>
        <p:sp>
          <p:nvSpPr>
            <p:cNvPr id="64" name="AutoShape 58"/>
            <p:cNvSpPr>
              <a:spLocks noChangeAspect="1" noChangeArrowheads="1" noTextEdit="1"/>
            </p:cNvSpPr>
            <p:nvPr/>
          </p:nvSpPr>
          <p:spPr bwMode="auto">
            <a:xfrm>
              <a:off x="1509" y="10108"/>
              <a:ext cx="9000" cy="73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5" name="Text Box 57"/>
            <p:cNvSpPr txBox="1">
              <a:spLocks noChangeArrowheads="1"/>
            </p:cNvSpPr>
            <p:nvPr/>
          </p:nvSpPr>
          <p:spPr bwMode="auto">
            <a:xfrm>
              <a:off x="2229" y="13708"/>
              <a:ext cx="1620" cy="29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12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  Proteosoma</a:t>
              </a:r>
              <a:endParaRPr kumimoji="0" lang="es-ES" altLang="es-E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6" name="AutoShape 56"/>
            <p:cNvSpPr>
              <a:spLocks noChangeArrowheads="1"/>
            </p:cNvSpPr>
            <p:nvPr/>
          </p:nvSpPr>
          <p:spPr bwMode="auto">
            <a:xfrm>
              <a:off x="4569" y="14428"/>
              <a:ext cx="5580" cy="1440"/>
            </a:xfrm>
            <a:prstGeom prst="downArrowCallout">
              <a:avLst>
                <a:gd name="adj1" fmla="val 96875"/>
                <a:gd name="adj2" fmla="val 96875"/>
                <a:gd name="adj3" fmla="val 16667"/>
                <a:gd name="adj4" fmla="val 6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7" name="Line 55"/>
            <p:cNvSpPr>
              <a:spLocks noChangeShapeType="1"/>
            </p:cNvSpPr>
            <p:nvPr/>
          </p:nvSpPr>
          <p:spPr bwMode="auto">
            <a:xfrm>
              <a:off x="2949" y="12088"/>
              <a:ext cx="1" cy="36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8" name="Text Box 54"/>
            <p:cNvSpPr txBox="1">
              <a:spLocks noChangeArrowheads="1"/>
            </p:cNvSpPr>
            <p:nvPr/>
          </p:nvSpPr>
          <p:spPr bwMode="auto">
            <a:xfrm>
              <a:off x="2333" y="10108"/>
              <a:ext cx="1516" cy="29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12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NORMOXIA</a:t>
              </a:r>
              <a:endParaRPr kumimoji="0" lang="es-ES" altLang="es-E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grpSp>
          <p:nvGrpSpPr>
            <p:cNvPr id="69" name="Group 51"/>
            <p:cNvGrpSpPr>
              <a:grpSpLocks/>
            </p:cNvGrpSpPr>
            <p:nvPr/>
          </p:nvGrpSpPr>
          <p:grpSpPr bwMode="auto">
            <a:xfrm>
              <a:off x="2409" y="10648"/>
              <a:ext cx="1260" cy="540"/>
              <a:chOff x="2409" y="10648"/>
              <a:chExt cx="1260" cy="540"/>
            </a:xfrm>
          </p:grpSpPr>
          <p:sp>
            <p:nvSpPr>
              <p:cNvPr id="119" name="AutoShape 53"/>
              <p:cNvSpPr>
                <a:spLocks noChangeArrowheads="1"/>
              </p:cNvSpPr>
              <p:nvPr/>
            </p:nvSpPr>
            <p:spPr bwMode="auto">
              <a:xfrm>
                <a:off x="2409" y="10648"/>
                <a:ext cx="1260" cy="540"/>
              </a:xfrm>
              <a:prstGeom prst="hexagon">
                <a:avLst>
                  <a:gd name="adj" fmla="val 58333"/>
                  <a:gd name="vf" fmla="val 115470"/>
                </a:avLst>
              </a:prstGeom>
              <a:solidFill>
                <a:srgbClr val="FF99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20" name="Text Box 52"/>
              <p:cNvSpPr txBox="1">
                <a:spLocks noChangeArrowheads="1"/>
              </p:cNvSpPr>
              <p:nvPr/>
            </p:nvSpPr>
            <p:spPr bwMode="auto">
              <a:xfrm>
                <a:off x="2589" y="10777"/>
                <a:ext cx="90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altLang="es-ES" sz="1000" b="0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HIF1</a:t>
                </a:r>
                <a:r>
                  <a:rPr kumimoji="0" lang="es-ES" altLang="es-ES" sz="1000" b="0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Verdana" panose="020B0604030504040204" pitchFamily="34" charset="0"/>
                    <a:ea typeface="Times New Roman" panose="02020603050405020304" pitchFamily="18" charset="0"/>
                  </a:rPr>
                  <a:t>α</a:t>
                </a:r>
                <a:endParaRPr kumimoji="0" lang="es-ES" altLang="es-ES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70" name="Group 48"/>
            <p:cNvGrpSpPr>
              <a:grpSpLocks/>
            </p:cNvGrpSpPr>
            <p:nvPr/>
          </p:nvGrpSpPr>
          <p:grpSpPr bwMode="auto">
            <a:xfrm>
              <a:off x="2409" y="11008"/>
              <a:ext cx="1218" cy="908"/>
              <a:chOff x="2589" y="11008"/>
              <a:chExt cx="900" cy="900"/>
            </a:xfrm>
          </p:grpSpPr>
          <p:sp>
            <p:nvSpPr>
              <p:cNvPr id="117" name="AutoShape 50"/>
              <p:cNvSpPr>
                <a:spLocks noChangeArrowheads="1"/>
              </p:cNvSpPr>
              <p:nvPr/>
            </p:nvSpPr>
            <p:spPr bwMode="auto">
              <a:xfrm>
                <a:off x="2589" y="11008"/>
                <a:ext cx="900" cy="900"/>
              </a:xfrm>
              <a:prstGeom prst="triangle">
                <a:avLst>
                  <a:gd name="adj" fmla="val 50000"/>
                </a:avLst>
              </a:prstGeom>
              <a:solidFill>
                <a:srgbClr val="00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solidFill>
                    <a:schemeClr val="bg1"/>
                  </a:solidFill>
                </a:endParaRPr>
              </a:p>
            </p:txBody>
          </p:sp>
          <p:sp>
            <p:nvSpPr>
              <p:cNvPr id="118" name="Text Box 49"/>
              <p:cNvSpPr txBox="1">
                <a:spLocks noChangeArrowheads="1"/>
              </p:cNvSpPr>
              <p:nvPr/>
            </p:nvSpPr>
            <p:spPr bwMode="auto">
              <a:xfrm>
                <a:off x="2849" y="11548"/>
                <a:ext cx="460" cy="360"/>
              </a:xfrm>
              <a:prstGeom prst="rect">
                <a:avLst/>
              </a:pr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45720" rIns="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altLang="es-ES" sz="9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Times New Roman" panose="02020603050405020304" pitchFamily="18" charset="0"/>
                  </a:rPr>
                  <a:t>pVHL</a:t>
                </a:r>
                <a:endParaRPr kumimoji="0" lang="es-ES" alt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71" name="Text Box 47"/>
            <p:cNvSpPr txBox="1">
              <a:spLocks noChangeArrowheads="1"/>
            </p:cNvSpPr>
            <p:nvPr/>
          </p:nvSpPr>
          <p:spPr bwMode="auto">
            <a:xfrm>
              <a:off x="6729" y="10108"/>
              <a:ext cx="1336" cy="29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12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HIPOXIA</a:t>
              </a:r>
              <a:endParaRPr kumimoji="0" lang="es-ES" altLang="es-E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2" name="AutoShape 46"/>
            <p:cNvSpPr>
              <a:spLocks noChangeArrowheads="1"/>
            </p:cNvSpPr>
            <p:nvPr/>
          </p:nvSpPr>
          <p:spPr bwMode="auto">
            <a:xfrm>
              <a:off x="4749" y="10648"/>
              <a:ext cx="1260" cy="540"/>
            </a:xfrm>
            <a:prstGeom prst="hexagon">
              <a:avLst>
                <a:gd name="adj" fmla="val 58333"/>
                <a:gd name="vf" fmla="val 115470"/>
              </a:avLst>
            </a:prstGeom>
            <a:solidFill>
              <a:srgbClr val="FF99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3" name="Text Box 45"/>
            <p:cNvSpPr txBox="1">
              <a:spLocks noChangeArrowheads="1"/>
            </p:cNvSpPr>
            <p:nvPr/>
          </p:nvSpPr>
          <p:spPr bwMode="auto">
            <a:xfrm>
              <a:off x="4929" y="10777"/>
              <a:ext cx="9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10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HIF1</a:t>
              </a:r>
              <a:r>
                <a:rPr kumimoji="0" lang="es-ES" altLang="es-ES" sz="10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Times New Roman" panose="02020603050405020304" pitchFamily="18" charset="0"/>
                </a:rPr>
                <a:t>α</a:t>
              </a:r>
              <a:endParaRPr kumimoji="0" lang="es-ES" altLang="es-E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grpSp>
          <p:nvGrpSpPr>
            <p:cNvPr id="74" name="Group 42"/>
            <p:cNvGrpSpPr>
              <a:grpSpLocks/>
            </p:cNvGrpSpPr>
            <p:nvPr/>
          </p:nvGrpSpPr>
          <p:grpSpPr bwMode="auto">
            <a:xfrm>
              <a:off x="4824" y="11548"/>
              <a:ext cx="1260" cy="908"/>
              <a:chOff x="2589" y="11008"/>
              <a:chExt cx="900" cy="900"/>
            </a:xfrm>
          </p:grpSpPr>
          <p:sp>
            <p:nvSpPr>
              <p:cNvPr id="115" name="AutoShape 44"/>
              <p:cNvSpPr>
                <a:spLocks noChangeArrowheads="1"/>
              </p:cNvSpPr>
              <p:nvPr/>
            </p:nvSpPr>
            <p:spPr bwMode="auto">
              <a:xfrm>
                <a:off x="2589" y="11008"/>
                <a:ext cx="900" cy="900"/>
              </a:xfrm>
              <a:prstGeom prst="triangle">
                <a:avLst>
                  <a:gd name="adj" fmla="val 50000"/>
                </a:avLst>
              </a:prstGeom>
              <a:solidFill>
                <a:srgbClr val="00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6" name="Text Box 43"/>
              <p:cNvSpPr txBox="1">
                <a:spLocks noChangeArrowheads="1"/>
              </p:cNvSpPr>
              <p:nvPr/>
            </p:nvSpPr>
            <p:spPr bwMode="auto">
              <a:xfrm>
                <a:off x="2849" y="11548"/>
                <a:ext cx="460" cy="360"/>
              </a:xfrm>
              <a:prstGeom prst="rect">
                <a:avLst/>
              </a:pr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45720" rIns="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altLang="es-ES" sz="900" b="0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ea typeface="Times New Roman" panose="02020603050405020304" pitchFamily="18" charset="0"/>
                  </a:rPr>
                  <a:t>pVHL</a:t>
                </a:r>
                <a:endParaRPr kumimoji="0" lang="es-ES" altLang="es-ES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75" name="AutoShape 41"/>
            <p:cNvSpPr>
              <a:spLocks noChangeArrowheads="1"/>
            </p:cNvSpPr>
            <p:nvPr/>
          </p:nvSpPr>
          <p:spPr bwMode="auto">
            <a:xfrm rot="-1017763">
              <a:off x="4569" y="11191"/>
              <a:ext cx="1800" cy="360"/>
            </a:xfrm>
            <a:prstGeom prst="lightningBol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6" name="Line 40"/>
            <p:cNvSpPr>
              <a:spLocks noChangeShapeType="1"/>
            </p:cNvSpPr>
            <p:nvPr/>
          </p:nvSpPr>
          <p:spPr bwMode="auto">
            <a:xfrm>
              <a:off x="4389" y="10108"/>
              <a:ext cx="1" cy="702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7" name="Oval 39"/>
            <p:cNvSpPr>
              <a:spLocks noChangeArrowheads="1"/>
            </p:cNvSpPr>
            <p:nvPr/>
          </p:nvSpPr>
          <p:spPr bwMode="auto">
            <a:xfrm>
              <a:off x="4929" y="12568"/>
              <a:ext cx="4357" cy="168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grpSp>
          <p:nvGrpSpPr>
            <p:cNvPr id="78" name="Group 33"/>
            <p:cNvGrpSpPr>
              <a:grpSpLocks/>
            </p:cNvGrpSpPr>
            <p:nvPr/>
          </p:nvGrpSpPr>
          <p:grpSpPr bwMode="auto">
            <a:xfrm>
              <a:off x="7269" y="11008"/>
              <a:ext cx="2160" cy="720"/>
              <a:chOff x="7269" y="10468"/>
              <a:chExt cx="2160" cy="720"/>
            </a:xfrm>
          </p:grpSpPr>
          <p:sp>
            <p:nvSpPr>
              <p:cNvPr id="110" name="AutoShape 38"/>
              <p:cNvSpPr>
                <a:spLocks noChangeArrowheads="1"/>
              </p:cNvSpPr>
              <p:nvPr/>
            </p:nvSpPr>
            <p:spPr bwMode="auto">
              <a:xfrm>
                <a:off x="8169" y="10468"/>
                <a:ext cx="1260" cy="720"/>
              </a:xfrm>
              <a:prstGeom prst="diamond">
                <a:avLst/>
              </a:prstGeom>
              <a:solidFill>
                <a:srgbClr val="00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grpSp>
            <p:nvGrpSpPr>
              <p:cNvPr id="111" name="Group 35"/>
              <p:cNvGrpSpPr>
                <a:grpSpLocks/>
              </p:cNvGrpSpPr>
              <p:nvPr/>
            </p:nvGrpSpPr>
            <p:grpSpPr bwMode="auto">
              <a:xfrm>
                <a:off x="7269" y="10648"/>
                <a:ext cx="1260" cy="540"/>
                <a:chOff x="2409" y="10648"/>
                <a:chExt cx="1260" cy="540"/>
              </a:xfrm>
            </p:grpSpPr>
            <p:sp>
              <p:nvSpPr>
                <p:cNvPr id="113" name="AutoShape 37"/>
                <p:cNvSpPr>
                  <a:spLocks noChangeArrowheads="1"/>
                </p:cNvSpPr>
                <p:nvPr/>
              </p:nvSpPr>
              <p:spPr bwMode="auto">
                <a:xfrm>
                  <a:off x="2409" y="10648"/>
                  <a:ext cx="1260" cy="540"/>
                </a:xfrm>
                <a:prstGeom prst="hexagon">
                  <a:avLst>
                    <a:gd name="adj" fmla="val 58333"/>
                    <a:gd name="vf" fmla="val 115470"/>
                  </a:avLst>
                </a:prstGeom>
                <a:solidFill>
                  <a:srgbClr val="FF99C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114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2589" y="10777"/>
                  <a:ext cx="900" cy="231"/>
                </a:xfrm>
                <a:prstGeom prst="rect">
                  <a:avLst/>
                </a:prstGeom>
                <a:solidFill>
                  <a:srgbClr val="FF99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altLang="es-ES" sz="1000" b="0" i="0" u="none" strike="noStrike" cap="none" normalizeH="0" baseline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HIF1</a:t>
                  </a:r>
                  <a:r>
                    <a:rPr kumimoji="0" lang="es-ES" altLang="es-ES" sz="1000" b="0" i="0" u="none" strike="noStrike" cap="none" normalizeH="0" baseline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Verdana" panose="020B0604030504040204" pitchFamily="34" charset="0"/>
                      <a:ea typeface="Times New Roman" panose="02020603050405020304" pitchFamily="18" charset="0"/>
                    </a:rPr>
                    <a:t>α</a:t>
                  </a:r>
                  <a:endParaRPr kumimoji="0" lang="es-ES" altLang="es-ES" sz="1800" b="0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112" name="Text Box 34"/>
              <p:cNvSpPr txBox="1">
                <a:spLocks noChangeArrowheads="1"/>
              </p:cNvSpPr>
              <p:nvPr/>
            </p:nvSpPr>
            <p:spPr bwMode="auto">
              <a:xfrm>
                <a:off x="8349" y="10648"/>
                <a:ext cx="90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altLang="es-ES" sz="1000" b="0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ea typeface="Times New Roman" panose="02020603050405020304" pitchFamily="18" charset="0"/>
                  </a:rPr>
                  <a:t>HIF1</a:t>
                </a:r>
                <a:r>
                  <a:rPr kumimoji="0" lang="es-ES" altLang="es-ES" sz="1000" b="0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Verdana" panose="020B0604030504040204" pitchFamily="34" charset="0"/>
                    <a:ea typeface="Times New Roman" panose="02020603050405020304" pitchFamily="18" charset="0"/>
                  </a:rPr>
                  <a:t>β</a:t>
                </a:r>
                <a:endParaRPr kumimoji="0" lang="es-ES" altLang="es-ES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79" name="AutoShape 32"/>
            <p:cNvSpPr>
              <a:spLocks noChangeArrowheads="1"/>
            </p:cNvSpPr>
            <p:nvPr/>
          </p:nvSpPr>
          <p:spPr bwMode="auto">
            <a:xfrm>
              <a:off x="6549" y="10648"/>
              <a:ext cx="540" cy="1620"/>
            </a:xfrm>
            <a:prstGeom prst="rightArrowCallout">
              <a:avLst>
                <a:gd name="adj1" fmla="val 36667"/>
                <a:gd name="adj2" fmla="val 53333"/>
                <a:gd name="adj3" fmla="val 33704"/>
                <a:gd name="adj4" fmla="val 2870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0" name="AutoShape 31"/>
            <p:cNvSpPr>
              <a:spLocks noChangeArrowheads="1"/>
            </p:cNvSpPr>
            <p:nvPr/>
          </p:nvSpPr>
          <p:spPr bwMode="auto">
            <a:xfrm rot="8654421">
              <a:off x="6903" y="12193"/>
              <a:ext cx="1620" cy="183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1" name="AutoShape 30"/>
            <p:cNvSpPr>
              <a:spLocks noChangeArrowheads="1"/>
            </p:cNvSpPr>
            <p:nvPr/>
          </p:nvSpPr>
          <p:spPr bwMode="auto">
            <a:xfrm>
              <a:off x="6399" y="12808"/>
              <a:ext cx="1050" cy="540"/>
            </a:xfrm>
            <a:prstGeom prst="diamond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grpSp>
          <p:nvGrpSpPr>
            <p:cNvPr id="82" name="Group 27"/>
            <p:cNvGrpSpPr>
              <a:grpSpLocks/>
            </p:cNvGrpSpPr>
            <p:nvPr/>
          </p:nvGrpSpPr>
          <p:grpSpPr bwMode="auto">
            <a:xfrm>
              <a:off x="5649" y="12943"/>
              <a:ext cx="1050" cy="405"/>
              <a:chOff x="2409" y="10648"/>
              <a:chExt cx="1260" cy="540"/>
            </a:xfrm>
          </p:grpSpPr>
          <p:sp>
            <p:nvSpPr>
              <p:cNvPr id="108" name="AutoShape 29"/>
              <p:cNvSpPr>
                <a:spLocks noChangeArrowheads="1"/>
              </p:cNvSpPr>
              <p:nvPr/>
            </p:nvSpPr>
            <p:spPr bwMode="auto">
              <a:xfrm>
                <a:off x="2409" y="10648"/>
                <a:ext cx="1260" cy="540"/>
              </a:xfrm>
              <a:prstGeom prst="hexagon">
                <a:avLst>
                  <a:gd name="adj" fmla="val 58333"/>
                  <a:gd name="vf" fmla="val 115470"/>
                </a:avLst>
              </a:prstGeom>
              <a:solidFill>
                <a:srgbClr val="FF99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09" name="Text Box 28"/>
              <p:cNvSpPr txBox="1">
                <a:spLocks noChangeArrowheads="1"/>
              </p:cNvSpPr>
              <p:nvPr/>
            </p:nvSpPr>
            <p:spPr bwMode="auto">
              <a:xfrm>
                <a:off x="2589" y="10777"/>
                <a:ext cx="900" cy="231"/>
              </a:xfrm>
              <a:prstGeom prst="rect">
                <a:avLst/>
              </a:prstGeom>
              <a:solidFill>
                <a:srgbClr val="FF99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altLang="es-ES" sz="800" b="0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ea typeface="Times New Roman" panose="02020603050405020304" pitchFamily="18" charset="0"/>
                  </a:rPr>
                  <a:t>HIF1</a:t>
                </a:r>
                <a:r>
                  <a:rPr kumimoji="0" lang="es-ES" altLang="es-ES" sz="800" b="0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Verdana" panose="020B0604030504040204" pitchFamily="34" charset="0"/>
                    <a:ea typeface="Times New Roman" panose="02020603050405020304" pitchFamily="18" charset="0"/>
                  </a:rPr>
                  <a:t>α</a:t>
                </a:r>
                <a:endParaRPr kumimoji="0" lang="es-ES" altLang="es-ES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83" name="Text Box 26"/>
            <p:cNvSpPr txBox="1">
              <a:spLocks noChangeArrowheads="1"/>
            </p:cNvSpPr>
            <p:nvPr/>
          </p:nvSpPr>
          <p:spPr bwMode="auto">
            <a:xfrm>
              <a:off x="6549" y="12943"/>
              <a:ext cx="750" cy="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10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HIF1</a:t>
              </a:r>
              <a:r>
                <a:rPr kumimoji="0" lang="es-ES" altLang="es-ES" sz="10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Times New Roman" panose="02020603050405020304" pitchFamily="18" charset="0"/>
                </a:rPr>
                <a:t>β</a:t>
              </a:r>
              <a:endParaRPr kumimoji="0" lang="es-ES" altLang="es-E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4" name="Text Box 25"/>
            <p:cNvSpPr txBox="1">
              <a:spLocks noChangeArrowheads="1"/>
            </p:cNvSpPr>
            <p:nvPr/>
          </p:nvSpPr>
          <p:spPr bwMode="auto">
            <a:xfrm>
              <a:off x="5109" y="13348"/>
              <a:ext cx="3960" cy="291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12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GENES INDUCIDOS POR HIPOXIA</a:t>
              </a:r>
              <a:endParaRPr kumimoji="0" lang="es-ES" altLang="es-E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grpSp>
          <p:nvGrpSpPr>
            <p:cNvPr id="85" name="Group 22"/>
            <p:cNvGrpSpPr>
              <a:grpSpLocks/>
            </p:cNvGrpSpPr>
            <p:nvPr/>
          </p:nvGrpSpPr>
          <p:grpSpPr bwMode="auto">
            <a:xfrm>
              <a:off x="4749" y="14608"/>
              <a:ext cx="1080" cy="540"/>
              <a:chOff x="4569" y="14608"/>
              <a:chExt cx="1080" cy="540"/>
            </a:xfrm>
          </p:grpSpPr>
          <p:sp>
            <p:nvSpPr>
              <p:cNvPr id="106" name="AutoShape 24"/>
              <p:cNvSpPr>
                <a:spLocks noChangeArrowheads="1"/>
              </p:cNvSpPr>
              <p:nvPr/>
            </p:nvSpPr>
            <p:spPr bwMode="auto">
              <a:xfrm>
                <a:off x="4569" y="14608"/>
                <a:ext cx="1080" cy="540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07" name="Text Box 23"/>
              <p:cNvSpPr txBox="1">
                <a:spLocks noChangeArrowheads="1"/>
              </p:cNvSpPr>
              <p:nvPr/>
            </p:nvSpPr>
            <p:spPr bwMode="auto">
              <a:xfrm>
                <a:off x="4749" y="14788"/>
                <a:ext cx="656" cy="18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altLang="es-ES" sz="1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 </a:t>
                </a:r>
                <a:r>
                  <a:rPr kumimoji="0" lang="es-ES" altLang="es-ES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VEGF</a:t>
                </a:r>
                <a:endParaRPr kumimoji="0" lang="es-ES" alt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86" name="Group 19"/>
            <p:cNvGrpSpPr>
              <a:grpSpLocks/>
            </p:cNvGrpSpPr>
            <p:nvPr/>
          </p:nvGrpSpPr>
          <p:grpSpPr bwMode="auto">
            <a:xfrm>
              <a:off x="6189" y="14608"/>
              <a:ext cx="1080" cy="540"/>
              <a:chOff x="5829" y="14608"/>
              <a:chExt cx="1080" cy="540"/>
            </a:xfrm>
          </p:grpSpPr>
          <p:sp>
            <p:nvSpPr>
              <p:cNvPr id="104" name="AutoShape 21"/>
              <p:cNvSpPr>
                <a:spLocks noChangeArrowheads="1"/>
              </p:cNvSpPr>
              <p:nvPr/>
            </p:nvSpPr>
            <p:spPr bwMode="auto">
              <a:xfrm>
                <a:off x="5829" y="14608"/>
                <a:ext cx="1080" cy="540"/>
              </a:xfrm>
              <a:prstGeom prst="bevel">
                <a:avLst>
                  <a:gd name="adj" fmla="val 12500"/>
                </a:avLst>
              </a:prstGeom>
              <a:solidFill>
                <a:srgbClr val="99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05" name="Text Box 20"/>
              <p:cNvSpPr txBox="1">
                <a:spLocks noChangeArrowheads="1"/>
              </p:cNvSpPr>
              <p:nvPr/>
            </p:nvSpPr>
            <p:spPr bwMode="auto">
              <a:xfrm>
                <a:off x="6009" y="14788"/>
                <a:ext cx="645" cy="180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altLang="es-ES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 PDGF</a:t>
                </a:r>
                <a:endParaRPr kumimoji="0" lang="es-ES" alt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87" name="Group 13"/>
            <p:cNvGrpSpPr>
              <a:grpSpLocks/>
            </p:cNvGrpSpPr>
            <p:nvPr/>
          </p:nvGrpSpPr>
          <p:grpSpPr bwMode="auto">
            <a:xfrm>
              <a:off x="7449" y="14608"/>
              <a:ext cx="2520" cy="540"/>
              <a:chOff x="7269" y="14608"/>
              <a:chExt cx="2520" cy="540"/>
            </a:xfrm>
          </p:grpSpPr>
          <p:sp>
            <p:nvSpPr>
              <p:cNvPr id="99" name="AutoShape 18"/>
              <p:cNvSpPr>
                <a:spLocks noChangeArrowheads="1"/>
              </p:cNvSpPr>
              <p:nvPr/>
            </p:nvSpPr>
            <p:spPr bwMode="auto">
              <a:xfrm>
                <a:off x="8709" y="14608"/>
                <a:ext cx="1080" cy="540"/>
              </a:xfrm>
              <a:prstGeom prst="bevel">
                <a:avLst>
                  <a:gd name="adj" fmla="val 12500"/>
                </a:avLst>
              </a:prstGeom>
              <a:solidFill>
                <a:srgbClr val="00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grpSp>
            <p:nvGrpSpPr>
              <p:cNvPr id="100" name="Group 15"/>
              <p:cNvGrpSpPr>
                <a:grpSpLocks/>
              </p:cNvGrpSpPr>
              <p:nvPr/>
            </p:nvGrpSpPr>
            <p:grpSpPr bwMode="auto">
              <a:xfrm>
                <a:off x="7269" y="14608"/>
                <a:ext cx="1080" cy="540"/>
                <a:chOff x="7269" y="14608"/>
                <a:chExt cx="1080" cy="540"/>
              </a:xfrm>
            </p:grpSpPr>
            <p:sp>
              <p:nvSpPr>
                <p:cNvPr id="102" name="AutoShape 17"/>
                <p:cNvSpPr>
                  <a:spLocks noChangeArrowheads="1"/>
                </p:cNvSpPr>
                <p:nvPr/>
              </p:nvSpPr>
              <p:spPr bwMode="auto">
                <a:xfrm>
                  <a:off x="7269" y="14608"/>
                  <a:ext cx="1080" cy="54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/>
                </a:p>
              </p:txBody>
            </p:sp>
            <p:sp>
              <p:nvSpPr>
                <p:cNvPr id="103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7449" y="14788"/>
                  <a:ext cx="545" cy="180"/>
                </a:xfrm>
                <a:prstGeom prst="rect">
                  <a:avLst/>
                </a:prstGeom>
                <a:solidFill>
                  <a:srgbClr val="FF9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altLang="es-ES" sz="10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    Epo</a:t>
                  </a:r>
                  <a:endParaRPr kumimoji="0" lang="es-ES" alt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101" name="Text Box 14"/>
              <p:cNvSpPr txBox="1">
                <a:spLocks noChangeArrowheads="1"/>
              </p:cNvSpPr>
              <p:nvPr/>
            </p:nvSpPr>
            <p:spPr bwMode="auto">
              <a:xfrm>
                <a:off x="8917" y="14788"/>
                <a:ext cx="512" cy="180"/>
              </a:xfrm>
              <a:prstGeom prst="rect">
                <a:avLst/>
              </a:pr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altLang="es-ES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 TGF</a:t>
                </a:r>
                <a:endParaRPr kumimoji="0" lang="es-ES" alt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88" name="Line 12"/>
            <p:cNvSpPr>
              <a:spLocks noChangeShapeType="1"/>
            </p:cNvSpPr>
            <p:nvPr/>
          </p:nvSpPr>
          <p:spPr bwMode="auto">
            <a:xfrm flipH="1">
              <a:off x="5289" y="13708"/>
              <a:ext cx="540" cy="72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9" name="Line 11"/>
            <p:cNvSpPr>
              <a:spLocks noChangeShapeType="1"/>
            </p:cNvSpPr>
            <p:nvPr/>
          </p:nvSpPr>
          <p:spPr bwMode="auto">
            <a:xfrm>
              <a:off x="6369" y="13708"/>
              <a:ext cx="1" cy="72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90" name="Line 10"/>
            <p:cNvSpPr>
              <a:spLocks noChangeShapeType="1"/>
            </p:cNvSpPr>
            <p:nvPr/>
          </p:nvSpPr>
          <p:spPr bwMode="auto">
            <a:xfrm>
              <a:off x="7449" y="13708"/>
              <a:ext cx="360" cy="72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91" name="Line 9"/>
            <p:cNvSpPr>
              <a:spLocks noChangeShapeType="1"/>
            </p:cNvSpPr>
            <p:nvPr/>
          </p:nvSpPr>
          <p:spPr bwMode="auto">
            <a:xfrm>
              <a:off x="8529" y="13708"/>
              <a:ext cx="720" cy="72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92" name="Text Box 8"/>
            <p:cNvSpPr txBox="1">
              <a:spLocks noChangeArrowheads="1"/>
            </p:cNvSpPr>
            <p:nvPr/>
          </p:nvSpPr>
          <p:spPr bwMode="auto">
            <a:xfrm>
              <a:off x="4749" y="15868"/>
              <a:ext cx="5220" cy="360"/>
            </a:xfrm>
            <a:prstGeom prst="rect">
              <a:avLst/>
            </a:prstGeom>
            <a:solidFill>
              <a:srgbClr val="FF0000"/>
            </a:solidFill>
            <a:ln w="222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18000" tIns="10800" rIns="18000" bIns="108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s-E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A N G I O G E N E S I S</a:t>
              </a:r>
              <a:endParaRPr kumimoji="0" lang="en-GB" alt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grpSp>
          <p:nvGrpSpPr>
            <p:cNvPr id="93" name="Group 5"/>
            <p:cNvGrpSpPr>
              <a:grpSpLocks/>
            </p:cNvGrpSpPr>
            <p:nvPr/>
          </p:nvGrpSpPr>
          <p:grpSpPr bwMode="auto">
            <a:xfrm>
              <a:off x="1869" y="15722"/>
              <a:ext cx="2340" cy="1406"/>
              <a:chOff x="1869" y="14822"/>
              <a:chExt cx="2340" cy="1406"/>
            </a:xfrm>
          </p:grpSpPr>
          <p:sp>
            <p:nvSpPr>
              <p:cNvPr id="97" name="AutoShape 7"/>
              <p:cNvSpPr>
                <a:spLocks noChangeArrowheads="1"/>
              </p:cNvSpPr>
              <p:nvPr/>
            </p:nvSpPr>
            <p:spPr bwMode="auto">
              <a:xfrm>
                <a:off x="1869" y="14822"/>
                <a:ext cx="2340" cy="1406"/>
              </a:xfrm>
              <a:prstGeom prst="irregularSeal1">
                <a:avLst/>
              </a:prstGeom>
              <a:solidFill>
                <a:srgbClr val="008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98" name="Text Box 6"/>
              <p:cNvSpPr txBox="1">
                <a:spLocks noChangeArrowheads="1"/>
              </p:cNvSpPr>
              <p:nvPr/>
            </p:nvSpPr>
            <p:spPr bwMode="auto">
              <a:xfrm>
                <a:off x="2229" y="15328"/>
                <a:ext cx="1620" cy="360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altLang="es-ES" sz="10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DEGRADACIÓN</a:t>
                </a:r>
                <a:endParaRPr kumimoji="0" lang="es-ES" alt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94" name="Text Box 4"/>
            <p:cNvSpPr txBox="1">
              <a:spLocks noChangeArrowheads="1"/>
            </p:cNvSpPr>
            <p:nvPr/>
          </p:nvSpPr>
          <p:spPr bwMode="auto">
            <a:xfrm>
              <a:off x="4749" y="16228"/>
              <a:ext cx="5220" cy="360"/>
            </a:xfrm>
            <a:prstGeom prst="rect">
              <a:avLst/>
            </a:prstGeom>
            <a:solidFill>
              <a:srgbClr val="99CC00"/>
            </a:solidFill>
            <a:ln w="222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18000" tIns="10800" rIns="18000" bIns="108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s-E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ESTABILIZACIÓN ENDOTELIAL</a:t>
              </a:r>
              <a:endParaRPr kumimoji="0" lang="en-GB" alt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5" name="Text Box 3"/>
            <p:cNvSpPr txBox="1">
              <a:spLocks noChangeArrowheads="1"/>
            </p:cNvSpPr>
            <p:nvPr/>
          </p:nvSpPr>
          <p:spPr bwMode="auto">
            <a:xfrm>
              <a:off x="4749" y="16588"/>
              <a:ext cx="5220" cy="360"/>
            </a:xfrm>
            <a:prstGeom prst="rect">
              <a:avLst/>
            </a:prstGeom>
            <a:solidFill>
              <a:srgbClr val="FF9900"/>
            </a:solidFill>
            <a:ln w="222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18000" tIns="10800" rIns="18000" bIns="108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s-E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ERITROCITOSIS</a:t>
              </a:r>
              <a:endParaRPr kumimoji="0" lang="en-GB" alt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6" name="Text Box 2"/>
            <p:cNvSpPr txBox="1">
              <a:spLocks noChangeArrowheads="1"/>
            </p:cNvSpPr>
            <p:nvPr/>
          </p:nvSpPr>
          <p:spPr bwMode="auto">
            <a:xfrm>
              <a:off x="4749" y="16948"/>
              <a:ext cx="5220" cy="360"/>
            </a:xfrm>
            <a:prstGeom prst="rect">
              <a:avLst/>
            </a:prstGeom>
            <a:solidFill>
              <a:srgbClr val="00CCFF"/>
            </a:solidFill>
            <a:ln w="222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18000" tIns="10800" rIns="18000" bIns="108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s-E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CRECIMIENTO TUMORAL</a:t>
              </a:r>
              <a:endParaRPr kumimoji="0" lang="en-GB" alt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39" y="1644877"/>
            <a:ext cx="8989786" cy="49843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Inmunoterapia</a:t>
            </a: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>Clasificación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lnSpcReduction="10000"/>
          </a:bodyPr>
          <a:lstStyle/>
          <a:p>
            <a:r>
              <a:rPr lang="es-ES" dirty="0" smtClean="0">
                <a:solidFill>
                  <a:srgbClr val="FF0000"/>
                </a:solidFill>
              </a:rPr>
              <a:t>PASIVA (</a:t>
            </a:r>
            <a:r>
              <a:rPr lang="es-ES" i="1" dirty="0" err="1" smtClean="0">
                <a:solidFill>
                  <a:srgbClr val="FF0000"/>
                </a:solidFill>
              </a:rPr>
              <a:t>Adoptive</a:t>
            </a:r>
            <a:r>
              <a:rPr lang="es-ES" dirty="0" smtClean="0">
                <a:solidFill>
                  <a:srgbClr val="FF0000"/>
                </a:solidFill>
              </a:rPr>
              <a:t>)</a:t>
            </a:r>
          </a:p>
          <a:p>
            <a:pPr lvl="1"/>
            <a:r>
              <a:rPr lang="es-ES" dirty="0" smtClean="0"/>
              <a:t>Anticuerpos</a:t>
            </a:r>
          </a:p>
          <a:p>
            <a:pPr lvl="1"/>
            <a:r>
              <a:rPr lang="es-ES" dirty="0" smtClean="0"/>
              <a:t>Células (</a:t>
            </a:r>
            <a:r>
              <a:rPr lang="es-ES" i="1" dirty="0" err="1" smtClean="0"/>
              <a:t>adoptive</a:t>
            </a:r>
            <a:r>
              <a:rPr lang="es-ES" i="1" dirty="0" smtClean="0"/>
              <a:t> </a:t>
            </a:r>
            <a:r>
              <a:rPr lang="es-ES" i="1" dirty="0" err="1" smtClean="0"/>
              <a:t>cell</a:t>
            </a:r>
            <a:r>
              <a:rPr lang="es-ES" i="1" dirty="0" smtClean="0"/>
              <a:t> transfer</a:t>
            </a:r>
            <a:r>
              <a:rPr lang="es-ES" dirty="0" smtClean="0"/>
              <a:t>)</a:t>
            </a:r>
          </a:p>
          <a:p>
            <a:r>
              <a:rPr lang="es-ES" dirty="0" smtClean="0">
                <a:solidFill>
                  <a:srgbClr val="FF0000"/>
                </a:solidFill>
              </a:rPr>
              <a:t>ACTIVA</a:t>
            </a:r>
          </a:p>
          <a:p>
            <a:pPr lvl="1"/>
            <a:r>
              <a:rPr lang="es-ES" dirty="0" smtClean="0">
                <a:solidFill>
                  <a:srgbClr val="FF0000"/>
                </a:solidFill>
              </a:rPr>
              <a:t>Inespecífica</a:t>
            </a:r>
            <a:r>
              <a:rPr lang="es-ES" dirty="0" smtClean="0"/>
              <a:t>:</a:t>
            </a:r>
          </a:p>
          <a:p>
            <a:pPr lvl="2"/>
            <a:r>
              <a:rPr lang="es-ES" dirty="0" err="1" smtClean="0"/>
              <a:t>Citoquinas</a:t>
            </a:r>
            <a:r>
              <a:rPr lang="es-ES" dirty="0" smtClean="0"/>
              <a:t> – </a:t>
            </a:r>
            <a:r>
              <a:rPr lang="es-ES" dirty="0" err="1" smtClean="0"/>
              <a:t>interleukina</a:t>
            </a:r>
            <a:r>
              <a:rPr lang="es-ES" dirty="0" smtClean="0"/>
              <a:t> 2</a:t>
            </a:r>
          </a:p>
          <a:p>
            <a:pPr lvl="2"/>
            <a:r>
              <a:rPr lang="es-ES" dirty="0" smtClean="0"/>
              <a:t>Anticuerpos </a:t>
            </a:r>
            <a:r>
              <a:rPr lang="es-ES" dirty="0" err="1" smtClean="0"/>
              <a:t>inmunomoduladores</a:t>
            </a:r>
            <a:r>
              <a:rPr lang="es-ES" i="1" dirty="0" smtClean="0"/>
              <a:t>: Inmune </a:t>
            </a:r>
            <a:r>
              <a:rPr lang="es-ES" i="1" dirty="0" err="1" smtClean="0"/>
              <a:t>checkpoint</a:t>
            </a:r>
            <a:r>
              <a:rPr lang="es-ES" i="1" dirty="0" smtClean="0"/>
              <a:t> </a:t>
            </a:r>
            <a:r>
              <a:rPr lang="es-ES" i="1" dirty="0" err="1" smtClean="0"/>
              <a:t>inhibitors</a:t>
            </a:r>
            <a:endParaRPr lang="es-ES" i="1" dirty="0" smtClean="0"/>
          </a:p>
          <a:p>
            <a:pPr lvl="1"/>
            <a:r>
              <a:rPr lang="es-ES" dirty="0" smtClean="0">
                <a:solidFill>
                  <a:srgbClr val="FF0000"/>
                </a:solidFill>
              </a:rPr>
              <a:t>Específica</a:t>
            </a:r>
            <a:r>
              <a:rPr lang="es-ES" dirty="0" smtClean="0"/>
              <a:t>: vacunas tumorales</a:t>
            </a:r>
          </a:p>
          <a:p>
            <a:pPr lvl="2"/>
            <a:r>
              <a:rPr lang="es-ES" dirty="0" smtClean="0"/>
              <a:t>In vivo – de virus vectores</a:t>
            </a:r>
          </a:p>
          <a:p>
            <a:pPr lvl="2"/>
            <a:r>
              <a:rPr lang="es-ES" dirty="0" smtClean="0"/>
              <a:t>Ex vivo - de células dendríticas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3059832" y="6525344"/>
            <a:ext cx="6084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200" dirty="0" smtClean="0"/>
              <a:t>.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xmlns="" val="1013709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Screen shot 2012-02-13 at 4.27.19 PM.png"/>
          <p:cNvPicPr>
            <a:picLocks noChangeAspect="1"/>
          </p:cNvPicPr>
          <p:nvPr/>
        </p:nvPicPr>
        <p:blipFill>
          <a:blip r:embed="rId2"/>
          <a:srcRect l="14999" t="12666" r="40833" b="16667"/>
          <a:stretch>
            <a:fillRect/>
          </a:stretch>
        </p:blipFill>
        <p:spPr bwMode="auto">
          <a:xfrm>
            <a:off x="1143000" y="0"/>
            <a:ext cx="678180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371600" y="5791200"/>
            <a:ext cx="3276600" cy="457200"/>
          </a:xfrm>
          <a:prstGeom prst="rect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 sz="180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362200" y="476250"/>
            <a:ext cx="1752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7200">
                <a:solidFill>
                  <a:srgbClr val="FF0000"/>
                </a:solidFill>
              </a:rPr>
              <a:t>X</a:t>
            </a:r>
          </a:p>
        </p:txBody>
      </p:sp>
      <p:cxnSp>
        <p:nvCxnSpPr>
          <p:cNvPr id="9" name="Straight Arrow Connector 8"/>
          <p:cNvCxnSpPr>
            <a:cxnSpLocks noChangeShapeType="1"/>
          </p:cNvCxnSpPr>
          <p:nvPr/>
        </p:nvCxnSpPr>
        <p:spPr bwMode="auto">
          <a:xfrm rot="5400000" flipH="1" flipV="1">
            <a:off x="1373188" y="2362200"/>
            <a:ext cx="760412" cy="1588"/>
          </a:xfrm>
          <a:prstGeom prst="straightConnector1">
            <a:avLst/>
          </a:prstGeom>
          <a:noFill/>
          <a:ln w="76200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10" name="Straight Arrow Connector 9"/>
          <p:cNvCxnSpPr>
            <a:cxnSpLocks noChangeShapeType="1"/>
          </p:cNvCxnSpPr>
          <p:nvPr/>
        </p:nvCxnSpPr>
        <p:spPr bwMode="auto">
          <a:xfrm rot="5400000" flipH="1" flipV="1">
            <a:off x="77787" y="5865813"/>
            <a:ext cx="760413" cy="1588"/>
          </a:xfrm>
          <a:prstGeom prst="straightConnector1">
            <a:avLst/>
          </a:prstGeom>
          <a:noFill/>
          <a:ln w="76200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11" name="Straight Arrow Connector 10"/>
          <p:cNvCxnSpPr>
            <a:cxnSpLocks noChangeShapeType="1"/>
          </p:cNvCxnSpPr>
          <p:nvPr/>
        </p:nvCxnSpPr>
        <p:spPr bwMode="auto">
          <a:xfrm rot="5400000" flipH="1" flipV="1">
            <a:off x="458787" y="5865813"/>
            <a:ext cx="760413" cy="1588"/>
          </a:xfrm>
          <a:prstGeom prst="straightConnector1">
            <a:avLst/>
          </a:prstGeom>
          <a:noFill/>
          <a:ln w="76200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12" name="Straight Arrow Connector 11"/>
          <p:cNvCxnSpPr>
            <a:cxnSpLocks noChangeShapeType="1"/>
          </p:cNvCxnSpPr>
          <p:nvPr/>
        </p:nvCxnSpPr>
        <p:spPr bwMode="auto">
          <a:xfrm rot="5400000" flipH="1" flipV="1">
            <a:off x="839787" y="5865813"/>
            <a:ext cx="760413" cy="1588"/>
          </a:xfrm>
          <a:prstGeom prst="straightConnector1">
            <a:avLst/>
          </a:prstGeom>
          <a:noFill/>
          <a:ln w="76200">
            <a:solidFill>
              <a:srgbClr val="FF0000"/>
            </a:solidFill>
            <a:round/>
            <a:headEnd/>
            <a:tailEnd type="arrow" w="med" len="med"/>
          </a:ln>
        </p:spPr>
      </p:cxnSp>
    </p:spTree>
    <p:extLst>
      <p:ext uri="{BB962C8B-B14F-4D97-AF65-F5344CB8AC3E}">
        <p14:creationId xmlns:p14="http://schemas.microsoft.com/office/powerpoint/2010/main" xmlns="" val="18262293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28600" y="1524000"/>
          <a:ext cx="8610600" cy="395224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435100"/>
                <a:gridCol w="1435100"/>
                <a:gridCol w="1435100"/>
                <a:gridCol w="1435100"/>
                <a:gridCol w="1435100"/>
                <a:gridCol w="14351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Setting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Phase III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Control Arm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OS</a:t>
                      </a:r>
                    </a:p>
                    <a:p>
                      <a:pPr algn="ctr"/>
                      <a:r>
                        <a:rPr lang="en-US" dirty="0"/>
                        <a:t>(mo)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Comment</a:t>
                      </a:r>
                    </a:p>
                  </a:txBody>
                  <a:tcPr/>
                </a:tc>
              </a:tr>
              <a:tr h="370840">
                <a:tc rowSpan="4">
                  <a:txBody>
                    <a:bodyPr/>
                    <a:lstStyle/>
                    <a:p>
                      <a:pPr algn="ctr"/>
                      <a:r>
                        <a:rPr lang="en-US" dirty="0"/>
                        <a:t>Treatment Naive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Good</a:t>
                      </a:r>
                      <a:r>
                        <a:rPr lang="en-US" sz="1700" baseline="0" dirty="0"/>
                        <a:t> or Intermediate Risk</a:t>
                      </a:r>
                      <a:endParaRPr lang="en-US" sz="1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  <a:tr h="9194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Poor</a:t>
                      </a:r>
                      <a:r>
                        <a:rPr lang="en-US" baseline="0" dirty="0"/>
                        <a:t> Risk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Previously</a:t>
                      </a:r>
                      <a:r>
                        <a:rPr lang="en-US" baseline="0" dirty="0"/>
                        <a:t> Treated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Prior</a:t>
                      </a:r>
                      <a:r>
                        <a:rPr lang="en-US" baseline="0" dirty="0"/>
                        <a:t> cytokine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Prio</a:t>
                      </a:r>
                      <a:r>
                        <a:rPr lang="en-US" baseline="0" dirty="0"/>
                        <a:t>r VEGF-TKI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Rectangle 2"/>
          <p:cNvSpPr txBox="1">
            <a:spLocks noRot="1" noChangeArrowheads="1"/>
          </p:cNvSpPr>
          <p:nvPr/>
        </p:nvSpPr>
        <p:spPr bwMode="auto">
          <a:xfrm>
            <a:off x="0" y="274638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eaLnBrk="0" hangingPunct="0">
              <a:defRPr/>
            </a:pPr>
            <a:r>
              <a:rPr lang="en-US" sz="4000" b="1" kern="0" dirty="0" smtClean="0">
                <a:solidFill>
                  <a:srgbClr val="FFFFFF"/>
                </a:solidFill>
                <a:latin typeface="Franklin Gothic Book"/>
                <a:ea typeface="+mj-ea"/>
                <a:cs typeface="Franklin Gothic Book"/>
              </a:rPr>
              <a:t>Metastatic RCC – phase III studies</a:t>
            </a:r>
            <a:endParaRPr lang="en-US" sz="4000" b="1" kern="0" dirty="0">
              <a:solidFill>
                <a:srgbClr val="FFFFFF"/>
              </a:solidFill>
              <a:latin typeface="Franklin Gothic Book"/>
              <a:ea typeface="+mj-ea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57628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28600" y="1524000"/>
          <a:ext cx="8610600" cy="395224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435100"/>
                <a:gridCol w="1435100"/>
                <a:gridCol w="1435100"/>
                <a:gridCol w="1435100"/>
                <a:gridCol w="1435100"/>
                <a:gridCol w="14351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Setting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Phase III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Control Arm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OS</a:t>
                      </a:r>
                    </a:p>
                    <a:p>
                      <a:pPr algn="ctr"/>
                      <a:r>
                        <a:rPr lang="en-US" dirty="0"/>
                        <a:t>(mo)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Comment</a:t>
                      </a:r>
                    </a:p>
                  </a:txBody>
                  <a:tcPr/>
                </a:tc>
              </a:tr>
              <a:tr h="370840">
                <a:tc rowSpan="4">
                  <a:txBody>
                    <a:bodyPr/>
                    <a:lstStyle/>
                    <a:p>
                      <a:pPr algn="ctr"/>
                      <a:r>
                        <a:rPr lang="en-US" dirty="0"/>
                        <a:t>Treatment Naive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Good</a:t>
                      </a:r>
                      <a:r>
                        <a:rPr lang="en-US" sz="1700" baseline="0" dirty="0"/>
                        <a:t> or Intermediate Risk</a:t>
                      </a:r>
                      <a:endParaRPr lang="en-US" sz="1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  <a:tr h="9194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Poor</a:t>
                      </a:r>
                      <a:r>
                        <a:rPr lang="en-US" baseline="0" dirty="0"/>
                        <a:t> Risk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Previously</a:t>
                      </a:r>
                      <a:r>
                        <a:rPr lang="en-US" baseline="0" dirty="0"/>
                        <a:t> Treated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Prior</a:t>
                      </a:r>
                      <a:r>
                        <a:rPr lang="en-US" baseline="0" dirty="0"/>
                        <a:t> cytokine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Sorafenib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Placebo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17.8</a:t>
                      </a:r>
                      <a:r>
                        <a:rPr lang="en-US" baseline="0" dirty="0"/>
                        <a:t> vs 15.2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Prio</a:t>
                      </a:r>
                      <a:r>
                        <a:rPr lang="en-US" baseline="0" dirty="0"/>
                        <a:t>r VEGF-TKI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Rectangle 2"/>
          <p:cNvSpPr txBox="1">
            <a:spLocks noRot="1" noChangeArrowheads="1"/>
          </p:cNvSpPr>
          <p:nvPr/>
        </p:nvSpPr>
        <p:spPr bwMode="auto">
          <a:xfrm>
            <a:off x="0" y="274638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eaLnBrk="0" hangingPunct="0">
              <a:defRPr/>
            </a:pPr>
            <a:r>
              <a:rPr lang="en-US" sz="4000" b="1" kern="0" dirty="0" smtClean="0">
                <a:solidFill>
                  <a:srgbClr val="FFFFFF"/>
                </a:solidFill>
                <a:latin typeface="Franklin Gothic Book"/>
                <a:ea typeface="+mj-ea"/>
                <a:cs typeface="Franklin Gothic Book"/>
              </a:rPr>
              <a:t>Metastatic RCC – phase III studies</a:t>
            </a:r>
            <a:endParaRPr lang="en-US" sz="4000" b="1" kern="0" dirty="0">
              <a:solidFill>
                <a:srgbClr val="FFFFFF"/>
              </a:solidFill>
              <a:latin typeface="Franklin Gothic Book"/>
              <a:ea typeface="+mj-ea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96157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28600" y="1524000"/>
          <a:ext cx="8610600" cy="395224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435100"/>
                <a:gridCol w="1435100"/>
                <a:gridCol w="1435100"/>
                <a:gridCol w="1435100"/>
                <a:gridCol w="1435100"/>
                <a:gridCol w="14351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Setting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Phase III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Control Arm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OS</a:t>
                      </a:r>
                    </a:p>
                    <a:p>
                      <a:pPr algn="ctr"/>
                      <a:r>
                        <a:rPr lang="en-US" dirty="0"/>
                        <a:t>(mo)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Comment</a:t>
                      </a:r>
                    </a:p>
                  </a:txBody>
                  <a:tcPr/>
                </a:tc>
              </a:tr>
              <a:tr h="370840">
                <a:tc rowSpan="4">
                  <a:txBody>
                    <a:bodyPr/>
                    <a:lstStyle/>
                    <a:p>
                      <a:pPr algn="ctr"/>
                      <a:r>
                        <a:rPr lang="en-US" dirty="0"/>
                        <a:t>Treatment Naive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Good</a:t>
                      </a:r>
                      <a:r>
                        <a:rPr lang="en-US" sz="1700" baseline="0" dirty="0"/>
                        <a:t> or Intermediate Risk</a:t>
                      </a:r>
                      <a:endParaRPr lang="en-US" sz="1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Sunitinib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INF alfa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26.4 vs 21.8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  <a:tr h="9194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Poor</a:t>
                      </a:r>
                      <a:r>
                        <a:rPr lang="en-US" baseline="0" dirty="0"/>
                        <a:t> Risk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Sunitinib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Previously</a:t>
                      </a:r>
                      <a:r>
                        <a:rPr lang="en-US" baseline="0" dirty="0"/>
                        <a:t> Treated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Prior</a:t>
                      </a:r>
                      <a:r>
                        <a:rPr lang="en-US" baseline="0" dirty="0"/>
                        <a:t> cytokine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Sorafenib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Placebo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17.8</a:t>
                      </a:r>
                      <a:r>
                        <a:rPr lang="en-US" baseline="0" dirty="0"/>
                        <a:t> vs 15.2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Prio</a:t>
                      </a:r>
                      <a:r>
                        <a:rPr lang="en-US" baseline="0" dirty="0"/>
                        <a:t>r VEGF-TKI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Rectangle 2"/>
          <p:cNvSpPr txBox="1">
            <a:spLocks noRot="1" noChangeArrowheads="1"/>
          </p:cNvSpPr>
          <p:nvPr/>
        </p:nvSpPr>
        <p:spPr bwMode="auto">
          <a:xfrm>
            <a:off x="0" y="274638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eaLnBrk="0" hangingPunct="0">
              <a:defRPr/>
            </a:pPr>
            <a:r>
              <a:rPr lang="en-US" sz="4000" b="1" kern="0" dirty="0" smtClean="0">
                <a:solidFill>
                  <a:srgbClr val="FFFFFF"/>
                </a:solidFill>
                <a:latin typeface="Franklin Gothic Book"/>
                <a:ea typeface="+mj-ea"/>
                <a:cs typeface="Franklin Gothic Book"/>
              </a:rPr>
              <a:t>Metastatic RCC – phase III studies</a:t>
            </a:r>
            <a:endParaRPr lang="en-US" sz="4000" b="1" kern="0" dirty="0">
              <a:solidFill>
                <a:srgbClr val="FFFFFF"/>
              </a:solidFill>
              <a:latin typeface="Franklin Gothic Book"/>
              <a:ea typeface="+mj-ea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20240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28600" y="1524000"/>
          <a:ext cx="8610600" cy="419100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435100"/>
                <a:gridCol w="1435100"/>
                <a:gridCol w="1435100"/>
                <a:gridCol w="1435100"/>
                <a:gridCol w="1435100"/>
                <a:gridCol w="14351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Setting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Phase III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Control Arm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OS</a:t>
                      </a:r>
                    </a:p>
                    <a:p>
                      <a:pPr algn="ctr"/>
                      <a:r>
                        <a:rPr lang="en-US" dirty="0"/>
                        <a:t>(mo)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Comment</a:t>
                      </a:r>
                    </a:p>
                  </a:txBody>
                  <a:tcPr/>
                </a:tc>
              </a:tr>
              <a:tr h="370840">
                <a:tc rowSpan="4">
                  <a:txBody>
                    <a:bodyPr/>
                    <a:lstStyle/>
                    <a:p>
                      <a:pPr algn="ctr"/>
                      <a:r>
                        <a:rPr lang="en-US" dirty="0"/>
                        <a:t>Treatment Naive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Good</a:t>
                      </a:r>
                      <a:r>
                        <a:rPr lang="en-US" sz="1700" baseline="0" dirty="0"/>
                        <a:t> or Intermediate Risk</a:t>
                      </a:r>
                      <a:endParaRPr lang="en-US" sz="1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Sunitinib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INF alfa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26.4 vs 21.8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  <a:tr h="9194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Poor</a:t>
                      </a:r>
                      <a:r>
                        <a:rPr lang="en-US" baseline="0" dirty="0"/>
                        <a:t> Risk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Temsirolimus</a:t>
                      </a:r>
                    </a:p>
                    <a:p>
                      <a:pPr algn="ctr"/>
                      <a:r>
                        <a:rPr lang="en-US" dirty="0"/>
                        <a:t>Sunitinib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INF alfa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10.9</a:t>
                      </a:r>
                      <a:r>
                        <a:rPr lang="en-US" baseline="0" dirty="0"/>
                        <a:t> vs 7.3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Previously</a:t>
                      </a:r>
                      <a:r>
                        <a:rPr lang="en-US" baseline="0" dirty="0"/>
                        <a:t> Treated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Prior</a:t>
                      </a:r>
                      <a:r>
                        <a:rPr lang="en-US" baseline="0" dirty="0"/>
                        <a:t> cytokine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Sorafenib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Placebo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17.8</a:t>
                      </a:r>
                      <a:r>
                        <a:rPr lang="en-US" baseline="0" dirty="0"/>
                        <a:t> vs 15.2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Prio</a:t>
                      </a:r>
                      <a:r>
                        <a:rPr lang="en-US" baseline="0" dirty="0"/>
                        <a:t>r VEGF-TKI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Rectangle 2"/>
          <p:cNvSpPr txBox="1">
            <a:spLocks noRot="1" noChangeArrowheads="1"/>
          </p:cNvSpPr>
          <p:nvPr/>
        </p:nvSpPr>
        <p:spPr bwMode="auto">
          <a:xfrm>
            <a:off x="0" y="274638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eaLnBrk="0" hangingPunct="0">
              <a:defRPr/>
            </a:pPr>
            <a:r>
              <a:rPr lang="en-US" sz="4000" b="1" kern="0" dirty="0" smtClean="0">
                <a:solidFill>
                  <a:srgbClr val="FFFFFF"/>
                </a:solidFill>
                <a:latin typeface="Franklin Gothic Book"/>
                <a:ea typeface="+mj-ea"/>
                <a:cs typeface="Franklin Gothic Book"/>
              </a:rPr>
              <a:t>Metastatic RCC – phase III studies</a:t>
            </a:r>
            <a:endParaRPr lang="en-US" sz="4000" b="1" kern="0" dirty="0">
              <a:solidFill>
                <a:srgbClr val="FFFFFF"/>
              </a:solidFill>
              <a:latin typeface="Franklin Gothic Book"/>
              <a:ea typeface="+mj-ea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39326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28600" y="1524000"/>
          <a:ext cx="8610600" cy="419100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435100"/>
                <a:gridCol w="1435100"/>
                <a:gridCol w="1435100"/>
                <a:gridCol w="1435100"/>
                <a:gridCol w="1435100"/>
                <a:gridCol w="14351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Setting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Phase III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Control Arm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OS</a:t>
                      </a:r>
                    </a:p>
                    <a:p>
                      <a:pPr algn="ctr"/>
                      <a:r>
                        <a:rPr lang="en-US" dirty="0"/>
                        <a:t>(mo)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Comment</a:t>
                      </a:r>
                    </a:p>
                  </a:txBody>
                  <a:tcPr/>
                </a:tc>
              </a:tr>
              <a:tr h="370840">
                <a:tc rowSpan="4">
                  <a:txBody>
                    <a:bodyPr/>
                    <a:lstStyle/>
                    <a:p>
                      <a:pPr algn="ctr"/>
                      <a:r>
                        <a:rPr lang="en-US" dirty="0"/>
                        <a:t>Treatment Naive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Good</a:t>
                      </a:r>
                      <a:r>
                        <a:rPr lang="en-US" sz="1700" baseline="0" dirty="0"/>
                        <a:t> or Intermediate Risk</a:t>
                      </a:r>
                      <a:endParaRPr lang="en-US" sz="1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Sunitinib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INF alfa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26.4 vs 21.8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  <a:tr h="9194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Poor</a:t>
                      </a:r>
                      <a:r>
                        <a:rPr lang="en-US" baseline="0" dirty="0"/>
                        <a:t> Risk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Temsirolimus</a:t>
                      </a:r>
                    </a:p>
                    <a:p>
                      <a:pPr algn="ctr"/>
                      <a:r>
                        <a:rPr lang="en-US" dirty="0"/>
                        <a:t>Sunitinib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INF alfa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10.9</a:t>
                      </a:r>
                      <a:r>
                        <a:rPr lang="en-US" baseline="0" dirty="0"/>
                        <a:t> vs 7.3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Previously</a:t>
                      </a:r>
                      <a:r>
                        <a:rPr lang="en-US" baseline="0" dirty="0"/>
                        <a:t> Treated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Prior</a:t>
                      </a:r>
                      <a:r>
                        <a:rPr lang="en-US" baseline="0" dirty="0"/>
                        <a:t> cytokine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Sorafenib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Placebo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17.8</a:t>
                      </a:r>
                      <a:r>
                        <a:rPr lang="en-US" baseline="0" dirty="0"/>
                        <a:t> vs 15.2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Prio</a:t>
                      </a:r>
                      <a:r>
                        <a:rPr lang="en-US" baseline="0" dirty="0"/>
                        <a:t>r VEGF-TKI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Everolimus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Placebo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4.0 vs</a:t>
                      </a:r>
                      <a:r>
                        <a:rPr lang="en-US" baseline="0" dirty="0"/>
                        <a:t> 2.2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(PFS)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Rectangle 2"/>
          <p:cNvSpPr txBox="1">
            <a:spLocks noRot="1" noChangeArrowheads="1"/>
          </p:cNvSpPr>
          <p:nvPr/>
        </p:nvSpPr>
        <p:spPr bwMode="auto">
          <a:xfrm>
            <a:off x="0" y="274638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eaLnBrk="0" hangingPunct="0">
              <a:defRPr/>
            </a:pPr>
            <a:r>
              <a:rPr lang="en-US" sz="4000" b="1" kern="0" dirty="0" smtClean="0">
                <a:solidFill>
                  <a:srgbClr val="FFFFFF"/>
                </a:solidFill>
                <a:latin typeface="Franklin Gothic Book"/>
                <a:ea typeface="+mj-ea"/>
                <a:cs typeface="Franklin Gothic Book"/>
              </a:rPr>
              <a:t>Metastatic RCC – phase III studies</a:t>
            </a:r>
            <a:endParaRPr lang="en-US" sz="4000" b="1" kern="0" dirty="0">
              <a:solidFill>
                <a:srgbClr val="FFFFFF"/>
              </a:solidFill>
              <a:latin typeface="Franklin Gothic Book"/>
              <a:ea typeface="+mj-ea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29711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Describieron</a:t>
            </a:r>
            <a:r>
              <a:rPr lang="en-US" dirty="0" smtClean="0"/>
              <a:t> un </a:t>
            </a:r>
            <a:r>
              <a:rPr lang="en-US" dirty="0" err="1" smtClean="0"/>
              <a:t>síndrome</a:t>
            </a:r>
            <a:r>
              <a:rPr lang="en-US" dirty="0" smtClean="0"/>
              <a:t> de </a:t>
            </a:r>
            <a:r>
              <a:rPr lang="en-US" dirty="0" err="1" smtClean="0"/>
              <a:t>tumores</a:t>
            </a:r>
            <a:r>
              <a:rPr lang="en-US" dirty="0" smtClean="0"/>
              <a:t> </a:t>
            </a:r>
            <a:r>
              <a:rPr lang="en-US" dirty="0" err="1" smtClean="0"/>
              <a:t>muy</a:t>
            </a:r>
            <a:r>
              <a:rPr lang="en-US" dirty="0" smtClean="0"/>
              <a:t> </a:t>
            </a:r>
            <a:r>
              <a:rPr lang="en-US" dirty="0" err="1" smtClean="0"/>
              <a:t>vascularizados</a:t>
            </a:r>
            <a:r>
              <a:rPr lang="en-US" dirty="0" smtClean="0"/>
              <a:t> en:</a:t>
            </a:r>
          </a:p>
          <a:p>
            <a:pPr lvl="1"/>
            <a:r>
              <a:rPr lang="en-US" dirty="0" err="1" smtClean="0"/>
              <a:t>Cerebro</a:t>
            </a:r>
            <a:endParaRPr lang="en-US" dirty="0" smtClean="0"/>
          </a:p>
          <a:p>
            <a:pPr lvl="1"/>
            <a:r>
              <a:rPr lang="en-US" dirty="0" err="1" smtClean="0"/>
              <a:t>Páncreas</a:t>
            </a:r>
            <a:endParaRPr lang="en-US" dirty="0" smtClean="0"/>
          </a:p>
          <a:p>
            <a:pPr lvl="1"/>
            <a:r>
              <a:rPr lang="en-US" dirty="0" err="1" smtClean="0"/>
              <a:t>Glándulas</a:t>
            </a:r>
            <a:endParaRPr lang="en-US" dirty="0" smtClean="0"/>
          </a:p>
          <a:p>
            <a:pPr lvl="1"/>
            <a:r>
              <a:rPr lang="en-US" dirty="0" err="1" smtClean="0"/>
              <a:t>R</a:t>
            </a:r>
            <a:r>
              <a:rPr lang="en-US" dirty="0" err="1" smtClean="0"/>
              <a:t>iñones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err="1" smtClean="0"/>
              <a:t>Síndrome</a:t>
            </a:r>
            <a:r>
              <a:rPr lang="en-US" dirty="0" smtClean="0"/>
              <a:t> de Von </a:t>
            </a:r>
            <a:r>
              <a:rPr lang="en-US" dirty="0" err="1" smtClean="0"/>
              <a:t>Hippel</a:t>
            </a:r>
            <a:r>
              <a:rPr lang="en-US" dirty="0" smtClean="0"/>
              <a:t> </a:t>
            </a:r>
            <a:r>
              <a:rPr lang="en-US" dirty="0" err="1" smtClean="0"/>
              <a:t>Lindau</a:t>
            </a:r>
            <a:r>
              <a:rPr lang="en-US" dirty="0"/>
              <a:t> </a:t>
            </a:r>
            <a:r>
              <a:rPr lang="en-US" dirty="0" smtClean="0"/>
              <a:t>(VHL)</a:t>
            </a:r>
          </a:p>
        </p:txBody>
      </p:sp>
    </p:spTree>
    <p:extLst>
      <p:ext uri="{BB962C8B-B14F-4D97-AF65-F5344CB8AC3E}">
        <p14:creationId xmlns:p14="http://schemas.microsoft.com/office/powerpoint/2010/main" xmlns="" val="399503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28600" y="1524000"/>
          <a:ext cx="8610600" cy="419100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435100"/>
                <a:gridCol w="1435100"/>
                <a:gridCol w="1435100"/>
                <a:gridCol w="1435100"/>
                <a:gridCol w="1435100"/>
                <a:gridCol w="14351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Setting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Phase III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Control Arm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OS</a:t>
                      </a:r>
                    </a:p>
                    <a:p>
                      <a:pPr algn="ctr"/>
                      <a:r>
                        <a:rPr lang="en-US" dirty="0"/>
                        <a:t>(mo)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Comment</a:t>
                      </a:r>
                    </a:p>
                  </a:txBody>
                  <a:tcPr/>
                </a:tc>
              </a:tr>
              <a:tr h="370840">
                <a:tc rowSpan="4">
                  <a:txBody>
                    <a:bodyPr/>
                    <a:lstStyle/>
                    <a:p>
                      <a:pPr algn="ctr"/>
                      <a:r>
                        <a:rPr lang="en-US" dirty="0"/>
                        <a:t>Treatment Naive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Good</a:t>
                      </a:r>
                      <a:r>
                        <a:rPr lang="en-US" sz="1700" baseline="0" dirty="0"/>
                        <a:t> or Intermediate Risk</a:t>
                      </a:r>
                      <a:endParaRPr lang="en-US" sz="1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Sunitinib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INF alfa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26.4 vs 21.8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  <a:tr h="9194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Bevacizumab + INF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dirty="0"/>
                        <a:t>alfa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INF alfa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10.2 vs</a:t>
                      </a:r>
                      <a:r>
                        <a:rPr lang="en-US" baseline="0" dirty="0"/>
                        <a:t> 5.5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(PFS)</a:t>
                      </a:r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Poor</a:t>
                      </a:r>
                      <a:r>
                        <a:rPr lang="en-US" baseline="0" dirty="0"/>
                        <a:t> Risk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Temsirolimus</a:t>
                      </a:r>
                    </a:p>
                    <a:p>
                      <a:pPr algn="ctr"/>
                      <a:r>
                        <a:rPr lang="en-US" dirty="0"/>
                        <a:t>Sunitinib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INF alfa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10.9</a:t>
                      </a:r>
                      <a:r>
                        <a:rPr lang="en-US" baseline="0" dirty="0"/>
                        <a:t> vs 7.3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Previously</a:t>
                      </a:r>
                      <a:r>
                        <a:rPr lang="en-US" baseline="0" dirty="0"/>
                        <a:t> Treated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Prior</a:t>
                      </a:r>
                      <a:r>
                        <a:rPr lang="en-US" baseline="0" dirty="0"/>
                        <a:t> cytokine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Sorafenib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Placebo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17.8</a:t>
                      </a:r>
                      <a:r>
                        <a:rPr lang="en-US" baseline="0" dirty="0"/>
                        <a:t> vs 15.2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Prio</a:t>
                      </a:r>
                      <a:r>
                        <a:rPr lang="en-US" baseline="0" dirty="0"/>
                        <a:t>r VEGF-TKI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Everolimus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Placebo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4.0 vs</a:t>
                      </a:r>
                      <a:r>
                        <a:rPr lang="en-US" baseline="0" dirty="0"/>
                        <a:t> 2.2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(PFS)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Rectangle 2"/>
          <p:cNvSpPr txBox="1">
            <a:spLocks noRot="1" noChangeArrowheads="1"/>
          </p:cNvSpPr>
          <p:nvPr/>
        </p:nvSpPr>
        <p:spPr bwMode="auto">
          <a:xfrm>
            <a:off x="0" y="274638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eaLnBrk="0" hangingPunct="0">
              <a:defRPr/>
            </a:pPr>
            <a:r>
              <a:rPr lang="en-US" sz="4000" b="1" kern="0" dirty="0" smtClean="0">
                <a:solidFill>
                  <a:srgbClr val="FFFFFF"/>
                </a:solidFill>
                <a:latin typeface="Franklin Gothic Book"/>
                <a:ea typeface="+mj-ea"/>
                <a:cs typeface="Franklin Gothic Book"/>
              </a:rPr>
              <a:t>Metastatic RCC – phase III studies</a:t>
            </a:r>
            <a:endParaRPr lang="en-US" sz="4000" b="1" kern="0" dirty="0">
              <a:solidFill>
                <a:srgbClr val="FFFFFF"/>
              </a:solidFill>
              <a:latin typeface="Franklin Gothic Book"/>
              <a:ea typeface="+mj-ea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29160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28600" y="1524000"/>
          <a:ext cx="8610600" cy="419100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435100"/>
                <a:gridCol w="1435100"/>
                <a:gridCol w="1435100"/>
                <a:gridCol w="1435100"/>
                <a:gridCol w="1435100"/>
                <a:gridCol w="14351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Setting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Phase III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Control Arm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OS</a:t>
                      </a:r>
                    </a:p>
                    <a:p>
                      <a:pPr algn="ctr"/>
                      <a:r>
                        <a:rPr lang="en-US" dirty="0"/>
                        <a:t>(mo)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Comment</a:t>
                      </a:r>
                    </a:p>
                  </a:txBody>
                  <a:tcPr/>
                </a:tc>
              </a:tr>
              <a:tr h="370840">
                <a:tc rowSpan="4">
                  <a:txBody>
                    <a:bodyPr/>
                    <a:lstStyle/>
                    <a:p>
                      <a:pPr algn="ctr"/>
                      <a:r>
                        <a:rPr lang="en-US" dirty="0"/>
                        <a:t>Treatment Naive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Good</a:t>
                      </a:r>
                      <a:r>
                        <a:rPr lang="en-US" sz="1700" baseline="0" dirty="0"/>
                        <a:t> or Intermediate Risk</a:t>
                      </a:r>
                      <a:endParaRPr lang="en-US" sz="1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Sunitinib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INF alfa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26.4 vs 21.8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Pazopanib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Placebo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9.2 vs</a:t>
                      </a:r>
                      <a:r>
                        <a:rPr lang="en-US" baseline="0" dirty="0"/>
                        <a:t> 4.2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(PFS)</a:t>
                      </a:r>
                    </a:p>
                  </a:txBody>
                  <a:tcPr anchor="ctr"/>
                </a:tc>
              </a:tr>
              <a:tr h="9194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Bevacizumab + INF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dirty="0"/>
                        <a:t>alfa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INF alfa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10.2 vs 5.5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(PFS)</a:t>
                      </a:r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Poor</a:t>
                      </a:r>
                      <a:r>
                        <a:rPr lang="en-US" baseline="0" dirty="0"/>
                        <a:t> Risk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Temsirolimus</a:t>
                      </a:r>
                    </a:p>
                    <a:p>
                      <a:pPr algn="ctr"/>
                      <a:r>
                        <a:rPr lang="en-US" dirty="0"/>
                        <a:t>Sunitinib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INF alfa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10.9</a:t>
                      </a:r>
                      <a:r>
                        <a:rPr lang="en-US" baseline="0" dirty="0"/>
                        <a:t> vs 7.3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Previously</a:t>
                      </a:r>
                      <a:r>
                        <a:rPr lang="en-US" baseline="0" dirty="0"/>
                        <a:t> Treated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Prior</a:t>
                      </a:r>
                      <a:r>
                        <a:rPr lang="en-US" baseline="0" dirty="0"/>
                        <a:t> cytokine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Sorafenib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Placebo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17.8</a:t>
                      </a:r>
                      <a:r>
                        <a:rPr lang="en-US" baseline="0" dirty="0"/>
                        <a:t> vs 15.2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Prio</a:t>
                      </a:r>
                      <a:r>
                        <a:rPr lang="en-US" baseline="0" dirty="0"/>
                        <a:t>r VEGF-TKI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Everolimus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Placebo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4.0 vs</a:t>
                      </a:r>
                      <a:r>
                        <a:rPr lang="en-US" baseline="0" dirty="0"/>
                        <a:t> 2.2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(PFS)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Rectangle 2"/>
          <p:cNvSpPr txBox="1">
            <a:spLocks noRot="1" noChangeArrowheads="1"/>
          </p:cNvSpPr>
          <p:nvPr/>
        </p:nvSpPr>
        <p:spPr bwMode="auto">
          <a:xfrm>
            <a:off x="0" y="274638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eaLnBrk="0" hangingPunct="0">
              <a:defRPr/>
            </a:pPr>
            <a:r>
              <a:rPr lang="en-US" sz="4000" b="1" kern="0" dirty="0" smtClean="0">
                <a:solidFill>
                  <a:srgbClr val="FFFFFF"/>
                </a:solidFill>
                <a:latin typeface="Franklin Gothic Book"/>
                <a:ea typeface="+mj-ea"/>
                <a:cs typeface="Franklin Gothic Book"/>
              </a:rPr>
              <a:t>Metastatic RCC – phase III studies</a:t>
            </a:r>
            <a:endParaRPr lang="en-US" sz="4000" b="1" kern="0" dirty="0">
              <a:solidFill>
                <a:srgbClr val="FFFFFF"/>
              </a:solidFill>
              <a:latin typeface="Franklin Gothic Book"/>
              <a:ea typeface="+mj-ea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51944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28600" y="1524000"/>
          <a:ext cx="8610600" cy="429260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435100"/>
                <a:gridCol w="1435100"/>
                <a:gridCol w="1435100"/>
                <a:gridCol w="1435100"/>
                <a:gridCol w="1435100"/>
                <a:gridCol w="14351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Setting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Phase III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Control Arm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OS</a:t>
                      </a:r>
                    </a:p>
                    <a:p>
                      <a:pPr algn="ctr"/>
                      <a:r>
                        <a:rPr lang="en-US" dirty="0"/>
                        <a:t>(mo)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Comment</a:t>
                      </a:r>
                    </a:p>
                  </a:txBody>
                  <a:tcPr/>
                </a:tc>
              </a:tr>
              <a:tr h="370840">
                <a:tc rowSpan="4">
                  <a:txBody>
                    <a:bodyPr/>
                    <a:lstStyle/>
                    <a:p>
                      <a:pPr algn="ctr"/>
                      <a:r>
                        <a:rPr lang="en-US" dirty="0"/>
                        <a:t>Treatment Naive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Good</a:t>
                      </a:r>
                      <a:r>
                        <a:rPr lang="en-US" sz="1700" baseline="0" dirty="0"/>
                        <a:t> or Intermediate Risk</a:t>
                      </a:r>
                      <a:endParaRPr lang="en-US" sz="1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Sunitinib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INF alfa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26.4 vs 21.8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Pazopanib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Placebo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9.2 vs</a:t>
                      </a:r>
                      <a:r>
                        <a:rPr lang="en-US" baseline="0" dirty="0"/>
                        <a:t> 4.2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(PFS)</a:t>
                      </a:r>
                    </a:p>
                  </a:txBody>
                  <a:tcPr anchor="ctr"/>
                </a:tc>
              </a:tr>
              <a:tr h="9194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Bevacizumab + INF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dirty="0"/>
                        <a:t>alfa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INF alfa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10.2 vs 5.5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(PFS)</a:t>
                      </a:r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Poor</a:t>
                      </a:r>
                      <a:r>
                        <a:rPr lang="en-US" baseline="0" dirty="0"/>
                        <a:t> Risk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Temsirolimus</a:t>
                      </a:r>
                    </a:p>
                    <a:p>
                      <a:pPr algn="ctr"/>
                      <a:r>
                        <a:rPr lang="en-US" dirty="0"/>
                        <a:t>Sunitinib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INF alfa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10.9</a:t>
                      </a:r>
                      <a:r>
                        <a:rPr lang="en-US" baseline="0" dirty="0"/>
                        <a:t> vs 7.3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Previously</a:t>
                      </a:r>
                      <a:r>
                        <a:rPr lang="en-US" baseline="0" dirty="0"/>
                        <a:t> Treated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Prior</a:t>
                      </a:r>
                      <a:r>
                        <a:rPr lang="en-US" baseline="0" dirty="0"/>
                        <a:t> cytokine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Sorafenib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Placebo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17.8</a:t>
                      </a:r>
                      <a:r>
                        <a:rPr lang="en-US" baseline="0" dirty="0"/>
                        <a:t> vs 15.2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Prio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r VEGF-TKI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Everolimus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Placebo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4.0 vs</a:t>
                      </a:r>
                      <a:r>
                        <a:rPr lang="en-US" baseline="0" dirty="0"/>
                        <a:t> 2.2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(PFS)</a:t>
                      </a:r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Axitinib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Sorafenib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6.7 vs 4.7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(PFS)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Rectangle 2"/>
          <p:cNvSpPr txBox="1">
            <a:spLocks noRot="1" noChangeArrowheads="1"/>
          </p:cNvSpPr>
          <p:nvPr/>
        </p:nvSpPr>
        <p:spPr bwMode="auto">
          <a:xfrm>
            <a:off x="0" y="274638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eaLnBrk="0" hangingPunct="0">
              <a:defRPr/>
            </a:pPr>
            <a:r>
              <a:rPr lang="en-US" sz="4000" b="1" kern="0" dirty="0" smtClean="0">
                <a:solidFill>
                  <a:srgbClr val="FFFFFF"/>
                </a:solidFill>
                <a:latin typeface="Franklin Gothic Book"/>
                <a:ea typeface="+mj-ea"/>
                <a:cs typeface="Franklin Gothic Book"/>
              </a:rPr>
              <a:t>Metastatic RCC – phase III studies</a:t>
            </a:r>
            <a:endParaRPr lang="en-US" sz="4000" b="1" kern="0" dirty="0">
              <a:solidFill>
                <a:srgbClr val="FFFFFF"/>
              </a:solidFill>
              <a:latin typeface="Franklin Gothic Book"/>
              <a:ea typeface="+mj-ea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34812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Estadio</a:t>
            </a:r>
            <a:r>
              <a:rPr lang="en-US" dirty="0" smtClean="0"/>
              <a:t> IV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400" y="1600200"/>
            <a:ext cx="7467600" cy="5257800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 smtClean="0"/>
              <a:t>Secuencia</a:t>
            </a:r>
            <a:r>
              <a:rPr lang="en-US" dirty="0" smtClean="0"/>
              <a:t> </a:t>
            </a:r>
            <a:r>
              <a:rPr lang="en-US" dirty="0" err="1" smtClean="0"/>
              <a:t>bien</a:t>
            </a:r>
            <a:r>
              <a:rPr lang="en-US" dirty="0" smtClean="0"/>
              <a:t> los </a:t>
            </a:r>
            <a:r>
              <a:rPr lang="en-US" dirty="0" err="1" smtClean="0"/>
              <a:t>tratamientos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36576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Tratamiento</a:t>
            </a:r>
            <a:r>
              <a:rPr lang="en-US" dirty="0" smtClean="0"/>
              <a:t> </a:t>
            </a:r>
            <a:r>
              <a:rPr lang="en-US" dirty="0" err="1" smtClean="0"/>
              <a:t>personalizado</a:t>
            </a:r>
            <a:r>
              <a:rPr lang="en-US" dirty="0" smtClean="0"/>
              <a:t> </a:t>
            </a:r>
            <a:r>
              <a:rPr lang="en-US" dirty="0" err="1" smtClean="0"/>
              <a:t>según</a:t>
            </a:r>
            <a:r>
              <a:rPr lang="en-US" dirty="0" smtClean="0"/>
              <a:t> la </a:t>
            </a:r>
            <a:r>
              <a:rPr lang="en-US" dirty="0" err="1" smtClean="0"/>
              <a:t>genética</a:t>
            </a:r>
            <a:r>
              <a:rPr lang="en-US" dirty="0" smtClean="0"/>
              <a:t> de </a:t>
            </a:r>
            <a:r>
              <a:rPr lang="en-US" dirty="0" err="1" smtClean="0"/>
              <a:t>cada</a:t>
            </a:r>
            <a:r>
              <a:rPr lang="en-US" dirty="0" smtClean="0"/>
              <a:t> tumor???</a:t>
            </a:r>
          </a:p>
          <a:p>
            <a:r>
              <a:rPr lang="en-US" dirty="0" err="1" smtClean="0"/>
              <a:t>Heterogeneidad</a:t>
            </a:r>
            <a:r>
              <a:rPr lang="en-US" dirty="0" smtClean="0"/>
              <a:t> </a:t>
            </a:r>
            <a:r>
              <a:rPr lang="en-US" dirty="0" err="1" smtClean="0"/>
              <a:t>tumoral</a:t>
            </a:r>
            <a:endParaRPr lang="en-US" dirty="0" smtClean="0"/>
          </a:p>
        </p:txBody>
      </p:sp>
      <p:sp>
        <p:nvSpPr>
          <p:cNvPr id="4" name="Right Arrow 4"/>
          <p:cNvSpPr>
            <a:spLocks noChangeArrowheads="1"/>
          </p:cNvSpPr>
          <p:nvPr/>
        </p:nvSpPr>
        <p:spPr bwMode="auto">
          <a:xfrm>
            <a:off x="504476" y="2514600"/>
            <a:ext cx="1976438" cy="1524000"/>
          </a:xfrm>
          <a:prstGeom prst="rightArrow">
            <a:avLst>
              <a:gd name="adj1" fmla="val 50000"/>
              <a:gd name="adj2" fmla="val 43153"/>
            </a:avLst>
          </a:prstGeom>
          <a:solidFill>
            <a:schemeClr val="accent3">
              <a:lumMod val="75000"/>
            </a:schemeClr>
          </a:solidFill>
          <a:ln w="9525" algn="ctr">
            <a:noFill/>
            <a:round/>
            <a:headEnd/>
            <a:tailEnd/>
          </a:ln>
        </p:spPr>
        <p:txBody>
          <a:bodyPr anchor="ctr" anchorCtr="1"/>
          <a:lstStyle/>
          <a:p>
            <a:pPr>
              <a:defRPr/>
            </a:pPr>
            <a:r>
              <a:rPr lang="en-US" sz="2000" b="1" dirty="0">
                <a:latin typeface="Lucida Sans" pitchFamily="34" charset="0"/>
                <a:ea typeface="ヒラギノ角ゴ Pro W3"/>
                <a:cs typeface="+mn-cs"/>
              </a:rPr>
              <a:t>Sunitinib</a:t>
            </a:r>
          </a:p>
          <a:p>
            <a:pPr>
              <a:defRPr/>
            </a:pPr>
            <a:r>
              <a:rPr lang="en-US" sz="2000" b="1" dirty="0">
                <a:latin typeface="Lucida Sans" pitchFamily="34" charset="0"/>
                <a:ea typeface="ヒラギノ角ゴ Pro W3"/>
                <a:cs typeface="+mn-cs"/>
              </a:rPr>
              <a:t>Pazopanib</a:t>
            </a: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2409476" y="3581400"/>
            <a:ext cx="1219200" cy="577850"/>
          </a:xfrm>
          <a:prstGeom prst="rect">
            <a:avLst/>
          </a:prstGeom>
          <a:solidFill>
            <a:schemeClr val="tx2">
              <a:lumMod val="90000"/>
            </a:schemeClr>
          </a:solidFill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200" b="1" dirty="0" err="1" smtClean="0">
                <a:solidFill>
                  <a:schemeClr val="bg2"/>
                </a:solidFill>
                <a:latin typeface="Lucida Sans" pitchFamily="34" charset="0"/>
                <a:ea typeface="ヒラギノ角ゴ Pro W3"/>
                <a:cs typeface="+mn-cs"/>
              </a:rPr>
              <a:t>Progresión</a:t>
            </a:r>
            <a:endParaRPr lang="en-US" sz="1200" b="1" dirty="0">
              <a:solidFill>
                <a:schemeClr val="bg2"/>
              </a:solidFill>
              <a:latin typeface="Lucida Sans" pitchFamily="34" charset="0"/>
              <a:ea typeface="ヒラギノ角ゴ Pro W3"/>
              <a:cs typeface="+mn-cs"/>
            </a:endParaRPr>
          </a:p>
        </p:txBody>
      </p:sp>
      <p:sp>
        <p:nvSpPr>
          <p:cNvPr id="6" name="Right Arrow 4"/>
          <p:cNvSpPr>
            <a:spLocks noChangeArrowheads="1"/>
          </p:cNvSpPr>
          <p:nvPr/>
        </p:nvSpPr>
        <p:spPr bwMode="auto">
          <a:xfrm>
            <a:off x="3747738" y="3297382"/>
            <a:ext cx="2708480" cy="2036618"/>
          </a:xfrm>
          <a:prstGeom prst="rightArrow">
            <a:avLst>
              <a:gd name="adj1" fmla="val 50000"/>
              <a:gd name="adj2" fmla="val 43153"/>
            </a:avLst>
          </a:prstGeom>
          <a:solidFill>
            <a:schemeClr val="accent3">
              <a:lumMod val="75000"/>
            </a:schemeClr>
          </a:solidFill>
          <a:ln w="9525" algn="ctr">
            <a:noFill/>
            <a:round/>
            <a:headEnd/>
            <a:tailEnd/>
          </a:ln>
        </p:spPr>
        <p:txBody>
          <a:bodyPr anchor="ctr" anchorCtr="1"/>
          <a:lstStyle/>
          <a:p>
            <a:pPr>
              <a:defRPr/>
            </a:pPr>
            <a:r>
              <a:rPr lang="en-US" sz="2000" b="1" dirty="0">
                <a:latin typeface="Lucida Sans" pitchFamily="34" charset="0"/>
                <a:ea typeface="ヒラギノ角ゴ Pro W3"/>
                <a:cs typeface="+mn-cs"/>
              </a:rPr>
              <a:t>Axitinib</a:t>
            </a:r>
          </a:p>
          <a:p>
            <a:pPr>
              <a:defRPr/>
            </a:pPr>
            <a:r>
              <a:rPr lang="en-US" sz="2000" b="1" dirty="0" err="1" smtClean="0">
                <a:latin typeface="Lucida Sans" pitchFamily="34" charset="0"/>
                <a:ea typeface="ヒラギノ角ゴ Pro W3"/>
                <a:cs typeface="+mn-cs"/>
              </a:rPr>
              <a:t>Inmunoterapia</a:t>
            </a:r>
            <a:endParaRPr lang="en-US" sz="2000" b="1" dirty="0" smtClean="0">
              <a:latin typeface="Lucida Sans" pitchFamily="34" charset="0"/>
              <a:ea typeface="ヒラギノ角ゴ Pro W3"/>
              <a:cs typeface="+mn-cs"/>
            </a:endParaRPr>
          </a:p>
          <a:p>
            <a:pPr>
              <a:defRPr/>
            </a:pPr>
            <a:r>
              <a:rPr lang="en-US" sz="2000" b="1" dirty="0" err="1" smtClean="0">
                <a:latin typeface="Lucida Sans" pitchFamily="34" charset="0"/>
                <a:ea typeface="ヒラギノ角ゴ Pro W3"/>
                <a:cs typeface="+mn-cs"/>
              </a:rPr>
              <a:t>Everolimus</a:t>
            </a:r>
            <a:endParaRPr lang="en-US" sz="2000" b="1" dirty="0">
              <a:latin typeface="Lucida Sans" pitchFamily="34" charset="0"/>
              <a:ea typeface="ヒラギノ角ゴ Pro W3"/>
              <a:cs typeface="+mn-cs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5686076" y="4953000"/>
            <a:ext cx="1295400" cy="609600"/>
          </a:xfrm>
          <a:prstGeom prst="rect">
            <a:avLst/>
          </a:prstGeom>
          <a:solidFill>
            <a:schemeClr val="tx2">
              <a:lumMod val="90000"/>
            </a:schemeClr>
          </a:solidFill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200" b="1" dirty="0" err="1" smtClean="0">
                <a:solidFill>
                  <a:schemeClr val="bg2"/>
                </a:solidFill>
                <a:latin typeface="Lucida Sans" pitchFamily="34" charset="0"/>
                <a:ea typeface="ヒラギノ角ゴ Pro W3"/>
                <a:cs typeface="+mn-cs"/>
              </a:rPr>
              <a:t>Progresión</a:t>
            </a:r>
            <a:endParaRPr lang="en-US" sz="1200" b="1" dirty="0">
              <a:solidFill>
                <a:schemeClr val="bg2"/>
              </a:solidFill>
              <a:latin typeface="Lucida Sans" pitchFamily="34" charset="0"/>
              <a:ea typeface="ヒラギノ角ゴ Pro W3"/>
              <a:cs typeface="+mn-cs"/>
            </a:endParaRPr>
          </a:p>
        </p:txBody>
      </p:sp>
      <p:sp>
        <p:nvSpPr>
          <p:cNvPr id="8" name="CaixaDeTexto 9"/>
          <p:cNvSpPr txBox="1">
            <a:spLocks noChangeArrowheads="1"/>
          </p:cNvSpPr>
          <p:nvPr/>
        </p:nvSpPr>
        <p:spPr bwMode="auto">
          <a:xfrm>
            <a:off x="504476" y="3810000"/>
            <a:ext cx="990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pt-BR" dirty="0" smtClean="0"/>
              <a:t>1ª línea</a:t>
            </a:r>
            <a:endParaRPr lang="pt-BR" dirty="0"/>
          </a:p>
        </p:txBody>
      </p:sp>
      <p:sp>
        <p:nvSpPr>
          <p:cNvPr id="9" name="CaixaDeTexto 10"/>
          <p:cNvSpPr txBox="1">
            <a:spLocks noChangeArrowheads="1"/>
          </p:cNvSpPr>
          <p:nvPr/>
        </p:nvSpPr>
        <p:spPr bwMode="auto">
          <a:xfrm>
            <a:off x="3628676" y="5029200"/>
            <a:ext cx="1143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pt-BR" dirty="0" smtClean="0"/>
              <a:t>2ª línea</a:t>
            </a:r>
            <a:endParaRPr lang="pt-BR" dirty="0"/>
          </a:p>
        </p:txBody>
      </p:sp>
      <p:sp>
        <p:nvSpPr>
          <p:cNvPr id="10" name="CaixaDeTexto 11"/>
          <p:cNvSpPr txBox="1">
            <a:spLocks noChangeArrowheads="1"/>
          </p:cNvSpPr>
          <p:nvPr/>
        </p:nvSpPr>
        <p:spPr bwMode="auto">
          <a:xfrm>
            <a:off x="7234076" y="6324600"/>
            <a:ext cx="1219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pt-BR" dirty="0" smtClean="0"/>
              <a:t>3ª línea</a:t>
            </a:r>
            <a:endParaRPr lang="pt-BR" dirty="0"/>
          </a:p>
        </p:txBody>
      </p:sp>
      <p:sp>
        <p:nvSpPr>
          <p:cNvPr id="11" name="Right Arrow 4"/>
          <p:cNvSpPr>
            <a:spLocks noChangeArrowheads="1"/>
          </p:cNvSpPr>
          <p:nvPr/>
        </p:nvSpPr>
        <p:spPr bwMode="auto">
          <a:xfrm>
            <a:off x="7086600" y="4940994"/>
            <a:ext cx="2057400" cy="1753494"/>
          </a:xfrm>
          <a:prstGeom prst="rightArrow">
            <a:avLst>
              <a:gd name="adj1" fmla="val 50000"/>
              <a:gd name="adj2" fmla="val 43153"/>
            </a:avLst>
          </a:prstGeom>
          <a:solidFill>
            <a:schemeClr val="accent3">
              <a:lumMod val="75000"/>
            </a:schemeClr>
          </a:solidFill>
          <a:ln w="9525" algn="ctr">
            <a:noFill/>
            <a:round/>
            <a:headEnd/>
            <a:tailEnd/>
          </a:ln>
        </p:spPr>
        <p:txBody>
          <a:bodyPr anchor="ctr" anchorCtr="1"/>
          <a:lstStyle/>
          <a:p>
            <a:pPr>
              <a:defRPr/>
            </a:pPr>
            <a:r>
              <a:rPr lang="en-US" sz="2000" b="1" dirty="0">
                <a:latin typeface="Lucida Sans" pitchFamily="34" charset="0"/>
                <a:ea typeface="ヒラギノ角ゴ Pro W3"/>
                <a:cs typeface="+mn-cs"/>
              </a:rPr>
              <a:t>Everolimus</a:t>
            </a:r>
          </a:p>
          <a:p>
            <a:pPr>
              <a:defRPr/>
            </a:pPr>
            <a:r>
              <a:rPr lang="en-US" sz="2000" b="1" dirty="0">
                <a:latin typeface="Lucida Sans" pitchFamily="34" charset="0"/>
                <a:ea typeface="ヒラギノ角ゴ Pro W3"/>
                <a:cs typeface="+mn-cs"/>
              </a:rPr>
              <a:t>Axitinib</a:t>
            </a:r>
          </a:p>
        </p:txBody>
      </p:sp>
    </p:spTree>
    <p:extLst>
      <p:ext uri="{BB962C8B-B14F-4D97-AF65-F5344CB8AC3E}">
        <p14:creationId xmlns:p14="http://schemas.microsoft.com/office/powerpoint/2010/main" xmlns="" val="1795441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Metastatic RCC – non-clear cell disease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Multiple subtypes</a:t>
            </a:r>
          </a:p>
          <a:p>
            <a:pPr lvl="1"/>
            <a:r>
              <a:rPr lang="en-US" dirty="0"/>
              <a:t>Clear cell</a:t>
            </a:r>
          </a:p>
          <a:p>
            <a:pPr lvl="1"/>
            <a:r>
              <a:rPr lang="en-US" dirty="0"/>
              <a:t>Papillary</a:t>
            </a:r>
          </a:p>
          <a:p>
            <a:pPr lvl="1"/>
            <a:r>
              <a:rPr lang="en-US" dirty="0" err="1"/>
              <a:t>Chromophobe</a:t>
            </a:r>
            <a:endParaRPr lang="en-US" dirty="0"/>
          </a:p>
          <a:p>
            <a:pPr lvl="1"/>
            <a:r>
              <a:rPr lang="en-US" dirty="0" err="1"/>
              <a:t>Oncocytic</a:t>
            </a:r>
            <a:endParaRPr lang="en-US" dirty="0"/>
          </a:p>
          <a:p>
            <a:pPr lvl="1"/>
            <a:r>
              <a:rPr lang="en-US" dirty="0"/>
              <a:t>Collecting duct</a:t>
            </a:r>
          </a:p>
          <a:p>
            <a:pPr lvl="1"/>
            <a:r>
              <a:rPr lang="en-US" dirty="0"/>
              <a:t>Unclassified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75033" y="2116938"/>
            <a:ext cx="1940368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24"/>
              </a:spcBef>
            </a:pPr>
            <a:r>
              <a:rPr lang="en-US" sz="2600" dirty="0" smtClean="0">
                <a:solidFill>
                  <a:srgbClr val="FFFF00"/>
                </a:solidFill>
              </a:rPr>
              <a:t>75-85%</a:t>
            </a:r>
          </a:p>
          <a:p>
            <a:pPr>
              <a:spcBef>
                <a:spcPts val="624"/>
              </a:spcBef>
            </a:pPr>
            <a:r>
              <a:rPr lang="en-US" sz="2600" dirty="0" smtClean="0">
                <a:solidFill>
                  <a:srgbClr val="FFFF00"/>
                </a:solidFill>
              </a:rPr>
              <a:t>10-15%</a:t>
            </a:r>
          </a:p>
          <a:p>
            <a:pPr>
              <a:spcBef>
                <a:spcPts val="624"/>
              </a:spcBef>
            </a:pPr>
            <a:r>
              <a:rPr lang="en-US" sz="2600" dirty="0" smtClean="0">
                <a:solidFill>
                  <a:srgbClr val="FFFF00"/>
                </a:solidFill>
              </a:rPr>
              <a:t>&lt;5%</a:t>
            </a:r>
          </a:p>
          <a:p>
            <a:pPr>
              <a:spcBef>
                <a:spcPts val="624"/>
              </a:spcBef>
            </a:pPr>
            <a:r>
              <a:rPr lang="en-US" sz="2600" dirty="0" smtClean="0">
                <a:solidFill>
                  <a:srgbClr val="FFFF00"/>
                </a:solidFill>
              </a:rPr>
              <a:t>&lt;5%</a:t>
            </a:r>
          </a:p>
          <a:p>
            <a:pPr>
              <a:spcBef>
                <a:spcPts val="624"/>
              </a:spcBef>
            </a:pPr>
            <a:r>
              <a:rPr lang="en-US" sz="2600" dirty="0" smtClean="0">
                <a:solidFill>
                  <a:srgbClr val="FFFF00"/>
                </a:solidFill>
              </a:rPr>
              <a:t>Very rare</a:t>
            </a:r>
          </a:p>
          <a:p>
            <a:pPr>
              <a:spcBef>
                <a:spcPts val="624"/>
              </a:spcBef>
            </a:pPr>
            <a:r>
              <a:rPr lang="en-US" sz="2600" dirty="0" smtClean="0">
                <a:solidFill>
                  <a:srgbClr val="FFFF00"/>
                </a:solidFill>
              </a:rPr>
              <a:t>&lt;5% </a:t>
            </a:r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98498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Resumen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201891" cy="485601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El </a:t>
            </a:r>
            <a:r>
              <a:rPr lang="en-US" dirty="0" err="1" smtClean="0"/>
              <a:t>cáncer</a:t>
            </a:r>
            <a:r>
              <a:rPr lang="en-US" dirty="0" smtClean="0"/>
              <a:t> de </a:t>
            </a:r>
            <a:r>
              <a:rPr lang="en-US" dirty="0" err="1" smtClean="0"/>
              <a:t>células</a:t>
            </a:r>
            <a:r>
              <a:rPr lang="en-US" dirty="0" smtClean="0"/>
              <a:t> </a:t>
            </a:r>
            <a:r>
              <a:rPr lang="en-US" dirty="0" err="1" smtClean="0"/>
              <a:t>claras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el </a:t>
            </a:r>
            <a:r>
              <a:rPr lang="en-US" dirty="0" err="1" smtClean="0"/>
              <a:t>cáncer</a:t>
            </a:r>
            <a:r>
              <a:rPr lang="en-US" dirty="0" smtClean="0"/>
              <a:t> renal </a:t>
            </a:r>
            <a:r>
              <a:rPr lang="en-US" dirty="0" err="1" smtClean="0"/>
              <a:t>más</a:t>
            </a:r>
            <a:r>
              <a:rPr lang="en-US" dirty="0" smtClean="0"/>
              <a:t> </a:t>
            </a:r>
            <a:r>
              <a:rPr lang="en-US" dirty="0" err="1" smtClean="0"/>
              <a:t>frecuente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Es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enfermedad</a:t>
            </a:r>
            <a:r>
              <a:rPr lang="en-US" dirty="0" smtClean="0"/>
              <a:t> </a:t>
            </a:r>
            <a:r>
              <a:rPr lang="en-US" dirty="0" err="1" smtClean="0"/>
              <a:t>potencialmente</a:t>
            </a:r>
            <a:r>
              <a:rPr lang="en-US" dirty="0" smtClean="0"/>
              <a:t> curable:</a:t>
            </a:r>
          </a:p>
          <a:p>
            <a:pPr lvl="1"/>
            <a:r>
              <a:rPr lang="en-US" dirty="0" err="1" smtClean="0"/>
              <a:t>Localizado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cirugía</a:t>
            </a:r>
            <a:r>
              <a:rPr lang="en-US" dirty="0" smtClean="0">
                <a:sym typeface="Wingdings" pitchFamily="2" charset="2"/>
              </a:rPr>
              <a:t>.</a:t>
            </a:r>
            <a:endParaRPr lang="en-US" dirty="0" smtClean="0"/>
          </a:p>
          <a:p>
            <a:pPr lvl="1"/>
            <a:r>
              <a:rPr lang="en-US" dirty="0" err="1" smtClean="0"/>
              <a:t>Metástasis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Cirugía</a:t>
            </a:r>
            <a:r>
              <a:rPr lang="en-US" dirty="0" smtClean="0">
                <a:sym typeface="Wingdings" pitchFamily="2" charset="2"/>
              </a:rPr>
              <a:t> / </a:t>
            </a:r>
            <a:r>
              <a:rPr lang="en-US" dirty="0" err="1" smtClean="0">
                <a:sym typeface="Wingdings" pitchFamily="2" charset="2"/>
              </a:rPr>
              <a:t>terapias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dirigidas</a:t>
            </a:r>
            <a:r>
              <a:rPr lang="en-US" dirty="0" smtClean="0">
                <a:sym typeface="Wingdings" pitchFamily="2" charset="2"/>
              </a:rPr>
              <a:t> / </a:t>
            </a:r>
            <a:r>
              <a:rPr lang="en-US" dirty="0" err="1" smtClean="0">
                <a:sym typeface="Wingdings" pitchFamily="2" charset="2"/>
              </a:rPr>
              <a:t>inmunoterapia</a:t>
            </a:r>
            <a:r>
              <a:rPr lang="en-US" dirty="0" smtClean="0">
                <a:sym typeface="Wingdings" pitchFamily="2" charset="2"/>
              </a:rPr>
              <a:t>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Hoy hay </a:t>
            </a:r>
            <a:r>
              <a:rPr lang="en-US" dirty="0" err="1" smtClean="0"/>
              <a:t>muchos</a:t>
            </a:r>
            <a:r>
              <a:rPr lang="en-US" dirty="0" smtClean="0"/>
              <a:t> </a:t>
            </a:r>
            <a:r>
              <a:rPr lang="en-US" dirty="0" err="1" smtClean="0"/>
              <a:t>tratamientos</a:t>
            </a:r>
            <a:r>
              <a:rPr lang="en-US" dirty="0" smtClean="0"/>
              <a:t> </a:t>
            </a:r>
            <a:r>
              <a:rPr lang="en-US" dirty="0" err="1" smtClean="0"/>
              <a:t>disponibles</a:t>
            </a:r>
            <a:endParaRPr lang="en-US" dirty="0" smtClean="0"/>
          </a:p>
          <a:p>
            <a:pPr lvl="1"/>
            <a:r>
              <a:rPr lang="en-US" dirty="0" smtClean="0"/>
              <a:t>TKIs, </a:t>
            </a:r>
            <a:r>
              <a:rPr lang="en-US" dirty="0" err="1" smtClean="0"/>
              <a:t>mTOR</a:t>
            </a:r>
            <a:r>
              <a:rPr lang="en-US" dirty="0" smtClean="0"/>
              <a:t> inhibitors, immunotherapy</a:t>
            </a:r>
          </a:p>
          <a:p>
            <a:pPr lvl="1"/>
            <a:r>
              <a:rPr lang="en-US" dirty="0" err="1" smtClean="0"/>
              <a:t>Importancia</a:t>
            </a:r>
            <a:r>
              <a:rPr lang="en-US" dirty="0" smtClean="0"/>
              <a:t> de </a:t>
            </a:r>
            <a:r>
              <a:rPr lang="en-US" dirty="0" err="1" smtClean="0"/>
              <a:t>seleccionar</a:t>
            </a:r>
            <a:r>
              <a:rPr lang="en-US" dirty="0" smtClean="0"/>
              <a:t> </a:t>
            </a:r>
            <a:r>
              <a:rPr lang="en-US" dirty="0" err="1" smtClean="0"/>
              <a:t>bien</a:t>
            </a:r>
            <a:r>
              <a:rPr lang="en-US" dirty="0" smtClean="0"/>
              <a:t> los </a:t>
            </a:r>
            <a:r>
              <a:rPr lang="en-US" dirty="0" err="1" smtClean="0"/>
              <a:t>pacientes</a:t>
            </a:r>
            <a:endParaRPr lang="en-US" dirty="0" smtClean="0"/>
          </a:p>
          <a:p>
            <a:pPr lvl="1"/>
            <a:r>
              <a:rPr lang="en-US" dirty="0" err="1" smtClean="0"/>
              <a:t>Estrategia</a:t>
            </a:r>
            <a:r>
              <a:rPr lang="en-US" dirty="0" smtClean="0"/>
              <a:t> </a:t>
            </a:r>
            <a:r>
              <a:rPr lang="en-US" dirty="0" err="1" smtClean="0"/>
              <a:t>secuencial</a:t>
            </a:r>
            <a:endParaRPr lang="en-US" dirty="0" smtClean="0"/>
          </a:p>
          <a:p>
            <a:pPr lvl="1"/>
            <a:r>
              <a:rPr lang="en-US" dirty="0" err="1" smtClean="0"/>
              <a:t>Aprender</a:t>
            </a:r>
            <a:r>
              <a:rPr lang="en-US" dirty="0" smtClean="0"/>
              <a:t> a </a:t>
            </a:r>
            <a:r>
              <a:rPr lang="en-US" dirty="0" err="1" smtClean="0"/>
              <a:t>manejar</a:t>
            </a:r>
            <a:r>
              <a:rPr lang="en-US" dirty="0" smtClean="0"/>
              <a:t> y </a:t>
            </a:r>
            <a:r>
              <a:rPr lang="en-US" dirty="0" err="1" smtClean="0"/>
              <a:t>paliar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toxicidades</a:t>
            </a:r>
            <a:r>
              <a:rPr lang="en-US" dirty="0" smtClean="0"/>
              <a:t>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Necesitamos</a:t>
            </a:r>
            <a:r>
              <a:rPr lang="en-US" dirty="0" smtClean="0"/>
              <a:t> </a:t>
            </a:r>
            <a:r>
              <a:rPr lang="en-US" dirty="0" err="1" smtClean="0"/>
              <a:t>tratamientos</a:t>
            </a:r>
            <a:r>
              <a:rPr lang="en-US" dirty="0" smtClean="0"/>
              <a:t> </a:t>
            </a:r>
            <a:r>
              <a:rPr lang="en-US" dirty="0" err="1" smtClean="0"/>
              <a:t>más</a:t>
            </a:r>
            <a:r>
              <a:rPr lang="en-US" dirty="0" smtClean="0"/>
              <a:t> </a:t>
            </a:r>
            <a:r>
              <a:rPr lang="en-US" dirty="0" err="1" smtClean="0"/>
              <a:t>personalizados</a:t>
            </a:r>
            <a:r>
              <a:rPr lang="en-US" dirty="0" smtClean="0"/>
              <a:t>, y </a:t>
            </a:r>
            <a:r>
              <a:rPr lang="en-US" dirty="0" err="1" smtClean="0"/>
              <a:t>llegarán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204649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Cáncer</a:t>
            </a:r>
            <a:r>
              <a:rPr lang="en-US" dirty="0" smtClean="0"/>
              <a:t> de </a:t>
            </a:r>
            <a:r>
              <a:rPr lang="en-US" dirty="0" err="1" smtClean="0"/>
              <a:t>riñón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Muchos</a:t>
            </a:r>
            <a:r>
              <a:rPr lang="en-US" dirty="0" smtClean="0"/>
              <a:t> </a:t>
            </a:r>
            <a:r>
              <a:rPr lang="en-US" dirty="0" err="1" smtClean="0"/>
              <a:t>subtipos</a:t>
            </a:r>
            <a:endParaRPr lang="en-US" dirty="0" smtClean="0"/>
          </a:p>
          <a:p>
            <a:pPr lvl="1"/>
            <a:r>
              <a:rPr lang="en-US" dirty="0" err="1" smtClean="0"/>
              <a:t>Célula</a:t>
            </a:r>
            <a:r>
              <a:rPr lang="en-US" dirty="0" smtClean="0"/>
              <a:t> </a:t>
            </a:r>
            <a:r>
              <a:rPr lang="en-US" dirty="0" err="1" smtClean="0"/>
              <a:t>clara</a:t>
            </a:r>
            <a:endParaRPr lang="en-US" dirty="0" smtClean="0"/>
          </a:p>
          <a:p>
            <a:pPr lvl="1"/>
            <a:r>
              <a:rPr lang="en-US" dirty="0" err="1" smtClean="0"/>
              <a:t>Papilar</a:t>
            </a:r>
            <a:r>
              <a:rPr lang="en-US" dirty="0" smtClean="0"/>
              <a:t> I y II</a:t>
            </a:r>
          </a:p>
          <a:p>
            <a:pPr lvl="1"/>
            <a:r>
              <a:rPr lang="en-US" dirty="0" err="1" smtClean="0"/>
              <a:t>Cromófobo</a:t>
            </a:r>
            <a:endParaRPr lang="en-US" dirty="0" smtClean="0"/>
          </a:p>
          <a:p>
            <a:pPr lvl="1"/>
            <a:r>
              <a:rPr lang="en-US" dirty="0" err="1" smtClean="0"/>
              <a:t>Oncocitoma</a:t>
            </a:r>
            <a:endParaRPr lang="en-US" dirty="0" smtClean="0"/>
          </a:p>
          <a:p>
            <a:pPr lvl="1"/>
            <a:r>
              <a:rPr lang="en-US" dirty="0" err="1" smtClean="0"/>
              <a:t>Túbulo</a:t>
            </a:r>
            <a:r>
              <a:rPr lang="en-US" dirty="0" smtClean="0"/>
              <a:t> </a:t>
            </a:r>
            <a:r>
              <a:rPr lang="en-US" dirty="0" err="1" smtClean="0"/>
              <a:t>colector</a:t>
            </a:r>
            <a:endParaRPr lang="en-US" dirty="0" smtClean="0"/>
          </a:p>
          <a:p>
            <a:pPr lvl="1"/>
            <a:r>
              <a:rPr lang="en-US" dirty="0" smtClean="0"/>
              <a:t>No </a:t>
            </a:r>
            <a:r>
              <a:rPr lang="en-US" dirty="0" err="1" smtClean="0"/>
              <a:t>clasificables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692921" y="2147455"/>
            <a:ext cx="1940368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24"/>
              </a:spcBef>
            </a:pPr>
            <a:r>
              <a:rPr lang="en-US" sz="2600" dirty="0" smtClean="0">
                <a:solidFill>
                  <a:srgbClr val="FFFF00"/>
                </a:solidFill>
              </a:rPr>
              <a:t>75-85%</a:t>
            </a:r>
          </a:p>
          <a:p>
            <a:pPr>
              <a:spcBef>
                <a:spcPts val="624"/>
              </a:spcBef>
            </a:pPr>
            <a:r>
              <a:rPr lang="en-US" sz="2600" dirty="0" smtClean="0">
                <a:solidFill>
                  <a:srgbClr val="FFFF00"/>
                </a:solidFill>
              </a:rPr>
              <a:t>10-15%</a:t>
            </a:r>
          </a:p>
          <a:p>
            <a:pPr>
              <a:spcBef>
                <a:spcPts val="624"/>
              </a:spcBef>
            </a:pPr>
            <a:r>
              <a:rPr lang="en-US" sz="2600" dirty="0" smtClean="0">
                <a:solidFill>
                  <a:srgbClr val="FFFF00"/>
                </a:solidFill>
              </a:rPr>
              <a:t>&lt;5%</a:t>
            </a:r>
          </a:p>
          <a:p>
            <a:pPr>
              <a:spcBef>
                <a:spcPts val="624"/>
              </a:spcBef>
            </a:pPr>
            <a:r>
              <a:rPr lang="en-US" sz="2600" dirty="0" smtClean="0">
                <a:solidFill>
                  <a:srgbClr val="FFFF00"/>
                </a:solidFill>
              </a:rPr>
              <a:t>&lt;5%</a:t>
            </a:r>
          </a:p>
          <a:p>
            <a:pPr>
              <a:spcBef>
                <a:spcPts val="624"/>
              </a:spcBef>
            </a:pPr>
            <a:r>
              <a:rPr lang="en-US" sz="2600" dirty="0" smtClean="0">
                <a:solidFill>
                  <a:srgbClr val="FFFF00"/>
                </a:solidFill>
              </a:rPr>
              <a:t>Very rare</a:t>
            </a:r>
          </a:p>
          <a:p>
            <a:pPr>
              <a:spcBef>
                <a:spcPts val="624"/>
              </a:spcBef>
            </a:pPr>
            <a:r>
              <a:rPr lang="en-US" sz="2600" dirty="0" smtClean="0">
                <a:solidFill>
                  <a:srgbClr val="FFFF00"/>
                </a:solidFill>
              </a:rPr>
              <a:t>&lt;5% </a:t>
            </a:r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758834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Histología</a:t>
            </a:r>
            <a:endParaRPr lang="es-ES" dirty="0"/>
          </a:p>
        </p:txBody>
      </p:sp>
      <p:pic>
        <p:nvPicPr>
          <p:cNvPr id="7" name="Imagen 6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8650" y="2416648"/>
            <a:ext cx="7886700" cy="3822786"/>
          </a:xfrm>
          <a:prstGeom prst="rect">
            <a:avLst/>
          </a:prstGeom>
        </p:spPr>
      </p:pic>
      <p:sp>
        <p:nvSpPr>
          <p:cNvPr id="8" name="Marcador de contenido 7"/>
          <p:cNvSpPr>
            <a:spLocks noGrp="1"/>
          </p:cNvSpPr>
          <p:nvPr>
            <p:ph idx="1"/>
          </p:nvPr>
        </p:nvSpPr>
        <p:spPr>
          <a:xfrm>
            <a:off x="628650" y="1417638"/>
            <a:ext cx="7886700" cy="4817132"/>
          </a:xfrm>
        </p:spPr>
        <p:txBody>
          <a:bodyPr/>
          <a:lstStyle/>
          <a:p>
            <a:r>
              <a:rPr lang="es-ES" dirty="0" smtClean="0"/>
              <a:t>Diferente gen mutado, diferente histología, diferente curso clínico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97504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4714" t="12311" r="13337" b="11328"/>
          <a:stretch>
            <a:fillRect/>
          </a:stretch>
        </p:blipFill>
        <p:spPr bwMode="auto">
          <a:xfrm>
            <a:off x="1" y="1260768"/>
            <a:ext cx="9144000" cy="558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Epidemiología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953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3-5% </a:t>
            </a:r>
            <a:r>
              <a:rPr lang="en-US" dirty="0" smtClean="0"/>
              <a:t>de los </a:t>
            </a:r>
            <a:r>
              <a:rPr lang="en-US" dirty="0" err="1" smtClean="0"/>
              <a:t>cánceres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En </a:t>
            </a:r>
            <a:r>
              <a:rPr lang="en-US" dirty="0" err="1" smtClean="0"/>
              <a:t>España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2630 </a:t>
            </a:r>
            <a:r>
              <a:rPr lang="en-US" dirty="0" err="1" smtClean="0"/>
              <a:t>casos</a:t>
            </a:r>
            <a:r>
              <a:rPr lang="en-US" dirty="0" smtClean="0"/>
              <a:t> </a:t>
            </a:r>
            <a:r>
              <a:rPr lang="en-US" dirty="0" err="1" smtClean="0"/>
              <a:t>nuevos</a:t>
            </a:r>
            <a:r>
              <a:rPr lang="en-US" dirty="0" smtClean="0"/>
              <a:t> </a:t>
            </a:r>
            <a:r>
              <a:rPr lang="en-US" dirty="0" err="1" smtClean="0"/>
              <a:t>cada</a:t>
            </a:r>
            <a:r>
              <a:rPr lang="en-US" dirty="0" smtClean="0"/>
              <a:t> </a:t>
            </a:r>
            <a:r>
              <a:rPr lang="en-US" dirty="0" err="1" smtClean="0"/>
              <a:t>año</a:t>
            </a:r>
            <a:r>
              <a:rPr lang="en-US" dirty="0" smtClean="0"/>
              <a:t> (7-10 </a:t>
            </a:r>
            <a:r>
              <a:rPr lang="en-US" dirty="0" err="1" smtClean="0"/>
              <a:t>por</a:t>
            </a:r>
            <a:r>
              <a:rPr lang="en-US" dirty="0" smtClean="0"/>
              <a:t> 100.000 </a:t>
            </a:r>
            <a:r>
              <a:rPr lang="en-US" dirty="0" err="1" smtClean="0"/>
              <a:t>habitantes</a:t>
            </a:r>
            <a:r>
              <a:rPr lang="en-US" dirty="0" smtClean="0"/>
              <a:t>/</a:t>
            </a:r>
            <a:r>
              <a:rPr lang="en-US" dirty="0" err="1" smtClean="0"/>
              <a:t>año</a:t>
            </a:r>
            <a:r>
              <a:rPr lang="en-US" dirty="0" smtClean="0"/>
              <a:t>)</a:t>
            </a:r>
          </a:p>
          <a:p>
            <a:r>
              <a:rPr lang="en-US" dirty="0" smtClean="0"/>
              <a:t>Hombres  &gt;  </a:t>
            </a:r>
            <a:r>
              <a:rPr lang="en-US" dirty="0" err="1" smtClean="0"/>
              <a:t>Mujeres</a:t>
            </a:r>
            <a:r>
              <a:rPr lang="en-US" dirty="0" smtClean="0"/>
              <a:t> (7º </a:t>
            </a:r>
            <a:r>
              <a:rPr lang="en-US" dirty="0" err="1" smtClean="0"/>
              <a:t>cáncer</a:t>
            </a:r>
            <a:r>
              <a:rPr lang="en-US" dirty="0" smtClean="0"/>
              <a:t> </a:t>
            </a:r>
            <a:r>
              <a:rPr lang="en-US" dirty="0" err="1" smtClean="0"/>
              <a:t>más</a:t>
            </a:r>
            <a:r>
              <a:rPr lang="en-US" dirty="0" smtClean="0"/>
              <a:t> </a:t>
            </a:r>
            <a:r>
              <a:rPr lang="en-US" dirty="0" err="1" smtClean="0"/>
              <a:t>frecuente</a:t>
            </a:r>
            <a:r>
              <a:rPr lang="en-US" dirty="0" smtClean="0"/>
              <a:t> en hombres y 10º en </a:t>
            </a:r>
            <a:r>
              <a:rPr lang="en-US" dirty="0" err="1" smtClean="0"/>
              <a:t>mujeres</a:t>
            </a:r>
            <a:r>
              <a:rPr lang="en-US" dirty="0" smtClean="0"/>
              <a:t>)</a:t>
            </a:r>
            <a:endParaRPr lang="en-US" dirty="0" smtClean="0"/>
          </a:p>
          <a:p>
            <a:r>
              <a:rPr lang="en-US" dirty="0" err="1" smtClean="0"/>
              <a:t>Edad</a:t>
            </a:r>
            <a:r>
              <a:rPr lang="en-US" dirty="0" smtClean="0"/>
              <a:t> media 64 </a:t>
            </a:r>
            <a:r>
              <a:rPr lang="en-US" dirty="0" err="1" smtClean="0"/>
              <a:t>años</a:t>
            </a:r>
            <a:endParaRPr lang="en-US" dirty="0" smtClean="0"/>
          </a:p>
          <a:p>
            <a:r>
              <a:rPr lang="es-ES" dirty="0" smtClean="0"/>
              <a:t>Incidencia en aumento (hallazgo incidental en pruebas de imagen).</a:t>
            </a:r>
          </a:p>
          <a:p>
            <a:endParaRPr lang="es-ES" dirty="0" smtClean="0"/>
          </a:p>
          <a:p>
            <a:r>
              <a:rPr lang="es-ES" dirty="0" smtClean="0"/>
              <a:t>La </a:t>
            </a:r>
            <a:r>
              <a:rPr lang="es-ES" dirty="0" smtClean="0"/>
              <a:t>supervivencia ha mejorado mucho en los últimos años </a:t>
            </a:r>
            <a:r>
              <a:rPr lang="es-ES" dirty="0" smtClean="0"/>
              <a:t>gracias:</a:t>
            </a:r>
          </a:p>
          <a:p>
            <a:pPr lvl="1"/>
            <a:r>
              <a:rPr lang="es-ES" dirty="0" smtClean="0"/>
              <a:t>Mejoría diagnósticos.</a:t>
            </a:r>
          </a:p>
          <a:p>
            <a:pPr lvl="1"/>
            <a:r>
              <a:rPr lang="es-ES" dirty="0" smtClean="0"/>
              <a:t>Mejores tratamientos.</a:t>
            </a:r>
            <a:endParaRPr lang="es-E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6861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Factores</a:t>
            </a:r>
            <a:r>
              <a:rPr lang="en-US" dirty="0" smtClean="0"/>
              <a:t> de </a:t>
            </a:r>
            <a:r>
              <a:rPr lang="en-US" dirty="0" err="1" smtClean="0"/>
              <a:t>riesgo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994564"/>
          </a:xfrm>
        </p:spPr>
        <p:txBody>
          <a:bodyPr>
            <a:normAutofit fontScale="62500" lnSpcReduction="20000"/>
          </a:bodyPr>
          <a:lstStyle/>
          <a:p>
            <a:r>
              <a:rPr lang="en-US" dirty="0" err="1" smtClean="0"/>
              <a:t>Tabaco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Hipertensión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Obesidad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Enfermedades</a:t>
            </a:r>
            <a:r>
              <a:rPr lang="en-US" dirty="0" smtClean="0"/>
              <a:t> </a:t>
            </a:r>
            <a:r>
              <a:rPr lang="en-US" dirty="0" err="1" smtClean="0"/>
              <a:t>crónicas</a:t>
            </a:r>
            <a:r>
              <a:rPr lang="en-US" dirty="0" smtClean="0"/>
              <a:t> </a:t>
            </a:r>
            <a:r>
              <a:rPr lang="en-US" dirty="0" err="1" smtClean="0"/>
              <a:t>avanzadas</a:t>
            </a:r>
            <a:r>
              <a:rPr lang="en-US" dirty="0" smtClean="0"/>
              <a:t> </a:t>
            </a:r>
            <a:r>
              <a:rPr lang="en-US" dirty="0" smtClean="0"/>
              <a:t>del </a:t>
            </a:r>
            <a:r>
              <a:rPr lang="en-US" dirty="0" err="1" smtClean="0"/>
              <a:t>riñón</a:t>
            </a:r>
            <a:r>
              <a:rPr lang="en-US" dirty="0" smtClean="0"/>
              <a:t> (</a:t>
            </a:r>
            <a:r>
              <a:rPr lang="en-US" dirty="0" err="1" smtClean="0"/>
              <a:t>poliquistosis</a:t>
            </a:r>
            <a:r>
              <a:rPr lang="en-US" dirty="0" smtClean="0"/>
              <a:t>, </a:t>
            </a:r>
            <a:r>
              <a:rPr lang="en-US" dirty="0" err="1" smtClean="0"/>
              <a:t>diálisis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¿</a:t>
            </a:r>
            <a:r>
              <a:rPr lang="en-US" dirty="0" err="1" smtClean="0"/>
              <a:t>Exposición</a:t>
            </a:r>
            <a:r>
              <a:rPr lang="en-US" dirty="0" smtClean="0"/>
              <a:t> a </a:t>
            </a:r>
            <a:r>
              <a:rPr lang="en-US" dirty="0" err="1" smtClean="0"/>
              <a:t>tóxicos</a:t>
            </a:r>
            <a:r>
              <a:rPr lang="en-US" dirty="0" smtClean="0"/>
              <a:t>? </a:t>
            </a:r>
            <a:r>
              <a:rPr lang="es-ES" dirty="0" smtClean="0"/>
              <a:t>(solventes industriales, industria de pieles y zapatos, asbesto, petróleo y derivados industria del metal…).</a:t>
            </a:r>
          </a:p>
          <a:p>
            <a:endParaRPr lang="es-ES" dirty="0" smtClean="0"/>
          </a:p>
          <a:p>
            <a:r>
              <a:rPr lang="es-ES" dirty="0" smtClean="0"/>
              <a:t>Enfermedades renales previas: </a:t>
            </a:r>
            <a:r>
              <a:rPr lang="es-ES" dirty="0" err="1" smtClean="0"/>
              <a:t>poliquistosis</a:t>
            </a:r>
            <a:r>
              <a:rPr lang="es-ES" dirty="0" smtClean="0"/>
              <a:t> renal, diálisis.</a:t>
            </a:r>
          </a:p>
          <a:p>
            <a:endParaRPr lang="es-ES" dirty="0" smtClean="0"/>
          </a:p>
          <a:p>
            <a:r>
              <a:rPr lang="es-ES" dirty="0" smtClean="0"/>
              <a:t>Síndromes hereditarios: </a:t>
            </a:r>
            <a:r>
              <a:rPr lang="es-ES" dirty="0" smtClean="0"/>
              <a:t>2-3% </a:t>
            </a:r>
            <a:r>
              <a:rPr lang="es-ES" dirty="0" smtClean="0"/>
              <a:t>de los casos</a:t>
            </a:r>
          </a:p>
        </p:txBody>
      </p:sp>
    </p:spTree>
    <p:extLst>
      <p:ext uri="{BB962C8B-B14F-4D97-AF65-F5344CB8AC3E}">
        <p14:creationId xmlns:p14="http://schemas.microsoft.com/office/powerpoint/2010/main" xmlns="" val="23311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Estadio</a:t>
            </a:r>
            <a:r>
              <a:rPr lang="en-US" dirty="0" smtClean="0"/>
              <a:t> al </a:t>
            </a:r>
            <a:r>
              <a:rPr lang="en-US" dirty="0" err="1" smtClean="0"/>
              <a:t>diagnóstico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51" y="1600200"/>
            <a:ext cx="4073236" cy="4525963"/>
          </a:xfrm>
        </p:spPr>
        <p:txBody>
          <a:bodyPr/>
          <a:lstStyle/>
          <a:p>
            <a:pPr lvl="1"/>
            <a:r>
              <a:rPr lang="en-US" dirty="0" err="1" smtClean="0"/>
              <a:t>Limitado</a:t>
            </a:r>
            <a:r>
              <a:rPr lang="en-US" dirty="0" smtClean="0"/>
              <a:t> al </a:t>
            </a:r>
            <a:r>
              <a:rPr lang="en-US" dirty="0" err="1" smtClean="0"/>
              <a:t>riñón</a:t>
            </a:r>
            <a:r>
              <a:rPr lang="en-US" dirty="0" smtClean="0"/>
              <a:t>: ~60%</a:t>
            </a:r>
          </a:p>
          <a:p>
            <a:pPr lvl="1"/>
            <a:r>
              <a:rPr lang="en-US" dirty="0" err="1" smtClean="0"/>
              <a:t>Riñón</a:t>
            </a:r>
            <a:r>
              <a:rPr lang="en-US" dirty="0" smtClean="0"/>
              <a:t> y </a:t>
            </a:r>
            <a:r>
              <a:rPr lang="en-US" dirty="0" err="1" smtClean="0"/>
              <a:t>ganglios</a:t>
            </a:r>
            <a:r>
              <a:rPr lang="en-US" dirty="0" smtClean="0"/>
              <a:t> </a:t>
            </a:r>
            <a:r>
              <a:rPr lang="en-US" dirty="0" err="1" smtClean="0"/>
              <a:t>regionales</a:t>
            </a:r>
            <a:r>
              <a:rPr lang="en-US" dirty="0" smtClean="0"/>
              <a:t> ~20%</a:t>
            </a:r>
          </a:p>
          <a:p>
            <a:pPr lvl="1"/>
            <a:r>
              <a:rPr lang="en-US" dirty="0" err="1" smtClean="0"/>
              <a:t>Metástasis</a:t>
            </a:r>
            <a:r>
              <a:rPr lang="en-US" dirty="0" smtClean="0"/>
              <a:t> ~20%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29100" y="1210981"/>
            <a:ext cx="4914900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976557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Technic.thmx</Template>
  <TotalTime>1781</TotalTime>
  <Words>1265</Words>
  <Application>Microsoft Macintosh PowerPoint</Application>
  <PresentationFormat>Presentación en pantalla (4:3)</PresentationFormat>
  <Paragraphs>477</Paragraphs>
  <Slides>35</Slides>
  <Notes>8</Notes>
  <HiddenSlides>9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36" baseType="lpstr">
      <vt:lpstr>Technic</vt:lpstr>
      <vt:lpstr>CÁNCER DE RIÑÓN</vt:lpstr>
      <vt:lpstr>Diapositiva 2</vt:lpstr>
      <vt:lpstr>Diapositiva 3</vt:lpstr>
      <vt:lpstr>Cáncer de riñón</vt:lpstr>
      <vt:lpstr>Histología</vt:lpstr>
      <vt:lpstr>Diapositiva 6</vt:lpstr>
      <vt:lpstr>Epidemiología</vt:lpstr>
      <vt:lpstr>Factores de riesgo</vt:lpstr>
      <vt:lpstr>Estadio al diagnóstico</vt:lpstr>
      <vt:lpstr>Presentación y Diagnóstico</vt:lpstr>
      <vt:lpstr>Diagnóstico</vt:lpstr>
      <vt:lpstr>Radiología</vt:lpstr>
      <vt:lpstr>Diagnóstico</vt:lpstr>
      <vt:lpstr>Tratamiento</vt:lpstr>
      <vt:lpstr>Cirugía</vt:lpstr>
      <vt:lpstr>¿Tratamiento adyuvante a la cirugía para disminuir el riesgo de recaída tras la operación?</vt:lpstr>
      <vt:lpstr>Estadio IV (metástasis a distancia)</vt:lpstr>
      <vt:lpstr>Tratamiento del estadio IV</vt:lpstr>
      <vt:lpstr>¿Metastectomías?</vt:lpstr>
      <vt:lpstr>Tratamiento sistémico</vt:lpstr>
      <vt:lpstr>Diapositiva 21</vt:lpstr>
      <vt:lpstr>Diapositiva 22</vt:lpstr>
      <vt:lpstr>Inmunoterapia Clasificación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Estadio IV</vt:lpstr>
      <vt:lpstr>Metastatic RCC – non-clear cell disease</vt:lpstr>
      <vt:lpstr>Resumen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Renal cell carcinoma</dc:title>
  <dc:creator>Won Kim</dc:creator>
  <cp:lastModifiedBy>curro zambrana</cp:lastModifiedBy>
  <cp:revision>57</cp:revision>
  <dcterms:created xsi:type="dcterms:W3CDTF">2014-07-10T17:45:59Z</dcterms:created>
  <dcterms:modified xsi:type="dcterms:W3CDTF">2015-11-29T11:01:16Z</dcterms:modified>
</cp:coreProperties>
</file>